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58" r:id="rId4"/>
    <p:sldId id="275" r:id="rId5"/>
    <p:sldId id="259" r:id="rId6"/>
    <p:sldId id="270" r:id="rId7"/>
    <p:sldId id="264" r:id="rId8"/>
    <p:sldId id="274" r:id="rId9"/>
    <p:sldId id="261" r:id="rId10"/>
    <p:sldId id="266" r:id="rId11"/>
    <p:sldId id="276" r:id="rId12"/>
    <p:sldId id="260" r:id="rId13"/>
    <p:sldId id="271" r:id="rId14"/>
    <p:sldId id="273" r:id="rId1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t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0952"/>
  </p:normalViewPr>
  <p:slideViewPr>
    <p:cSldViewPr>
      <p:cViewPr varScale="1">
        <p:scale>
          <a:sx n="111" d="100"/>
          <a:sy n="111" d="100"/>
        </p:scale>
        <p:origin x="1120" y="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380F67C-FBEC-5587-0E74-6C50AEAD6C0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6FDEB7-A732-0D72-B3EC-0965A17ED9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 altLang="it-IT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28F389AA-7810-5327-B35F-3C22589C067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2F25CA6-2A41-47B0-A226-B63B5A915D5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C60ADCE-AD39-58A1-FBE9-3776DF7045A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 altLang="it-IT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CE9E0B4-0CA1-6ACC-6CD8-E2CFC47D59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230E1B-0958-FD4B-80DF-293A52C60639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80220E-6B62-8B6F-A3F9-99C83221BA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F51AFE-044E-6146-9E23-E62D2C56FA56}" type="slidenum">
              <a:rPr lang="it-IT" altLang="it-IT"/>
              <a:pPr/>
              <a:t>1</a:t>
            </a:fld>
            <a:endParaRPr lang="it-IT" altLang="it-IT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85F0CB14-BC22-9CFC-A436-B88A3F07DC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7E898E1-7B69-8CE4-56CA-3CF673F3EC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8F1BE1-C7F0-2268-2D45-029B00F0E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A73E306-3D9A-FE46-25F3-2DF333A291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I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ECD1C7-5772-0B69-5E58-FE1AA7959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B6CF56-BD6A-8ECC-E080-CC767F695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D86A20-BA74-C9E7-AF2C-E02AD8D6E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9E291-45B1-1D48-8CB5-9210DA08A8D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7149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32052D-1221-32B3-1375-2BAE728EB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1279290-116E-7D1D-35D1-B61C7993C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2D8AB2F-FB95-6FCB-C161-9BB39E191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3ED4AB-FC26-9A9D-0516-43471BA2F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63A3D5-9CB1-702B-053F-128A54BD5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9F0641-7E2E-B642-AA6C-F3DFE66777B2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20026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02BE34D-7D22-5060-8A22-4A813E5D5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6EE3F06-686B-93CF-BDE0-7000B79B0D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CEDE9B3-8383-9A35-4212-75884E600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D278223-9976-574D-1246-2ACAFC680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8C5BF8E-6173-9545-7D9D-C46647538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186B08-1128-5B45-AB91-85A8CA73D1E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80048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FFA820-92B5-2E15-BA8E-580F81A5D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28BF3D-9832-185E-B7B9-A932062A40B8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B57BFA7-5BFF-2025-1229-314A427172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0BCE073-ECBB-CD3A-22C2-4122AE91B3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41172AC-12E1-4E2E-293C-61C36935D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B2636E-66A7-8F9A-F053-BB9AA4E16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A1A38A5-2427-F24F-882B-DE2E6124E2E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8564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3F3FC0-3951-43B5-3215-9BE29417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872549-1976-C2B7-20BE-233F3ECCE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1DF66D-C014-CC0C-601F-E646F7895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1443AF-0EE9-F60D-51C1-5A9B550AF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461B05-A19E-9FEA-65C0-27938F0E5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6C9EF-BDC2-9A43-80B4-3738AF6746EF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7652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1F7549-56C7-732B-DFAA-3322E33EA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CE96266-5780-82F7-A02A-710288CBF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C28997A-F598-FBFF-91D3-263DADAC5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5FE395-253B-98B6-5E57-B1A073041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CD18F3-878C-1B41-9CC6-BAF4AAC8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56BED-3071-0B45-A44E-5B1642D3825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4761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88122A-0468-886C-0C5B-CED406468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1099E7-9F5B-0DD0-2C1A-A8622B0625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B5CF522-8798-116F-15E1-D87BE7FAE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1A483D-4C4D-8F51-0275-442C3220C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0155AD-F652-402C-1C1B-785C8E5A1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F533648-230E-CB74-FAA2-B8F650919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52368-6C56-6A4C-93AD-A39D8D9C417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7364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568AD3-F74E-C810-E0A3-ADDE537F6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EDF20C-B1E9-6850-43A3-8B4692909B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F4AD5A3-F12C-F9BA-EE85-FA48B83BD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5BF7A37-6009-5ECB-304C-67EA4A6FF4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0D9D176-F550-E558-3FE1-1A31EF864D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D003C2-2C86-DB32-9DBC-761CAEA5E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6687CBB-5364-2C76-EE2A-97C8441D2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4FB35E8-47DA-4DF1-BA56-44E93F3F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469D02-42D4-4740-81A5-56E80904D8D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7122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A7959-664F-4EF0-159D-7B3AF9C76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BFAB3B-62B8-4AB8-1570-0C8FBDEF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39175D-C449-4507-6609-8B20E29DB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E2719D4-20A6-D780-EE92-7D81AB81E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263E4D-BC88-1043-8688-EE0A00AE49A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15312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04A0997-F931-5550-A0B7-5132019F3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DE9977E-555C-9437-464C-7DA594C06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DAE7998-7498-B4C2-4FAD-66870756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2C93B-A850-564C-B13F-1DFC3D8A287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33212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03E44-D1F1-DD71-269D-694E2225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4241C6-0C84-DA80-45B3-CC6647351F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IE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015B562-9A84-366B-99C5-5781281C0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5F34C8-2D0A-CE12-B6E6-CCF2BB24D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706731-4B97-7E75-A143-A360BFA01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9A2708-04A4-DE93-F242-DE5A4379A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E2B860-5E23-5243-BE0C-FAE22C619795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50379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CA82A7-8EC2-72AC-36C4-4277B5836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IE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6AA17D8-88FD-BA6D-5B0D-BA20311BD0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7833F4B-E8FB-6B59-5FAF-4EAEEE24F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E137F7-CF80-B251-8027-B1E0F5BB9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F76156A-83E3-A91A-5773-456A39F9D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 alt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ADD97E5-7E0A-0CC2-36B7-087A90C6A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79FAD-42F5-2F4F-A539-122917C0760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4966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D27183-B757-A7C5-95A5-63129ACC04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9D3324-980B-368B-45BB-04172C66B9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4518AFF-A799-4FC4-0854-B0EC885F25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87D8AC-466E-054D-0200-F1280074A05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779F812-2C25-A7EF-F61A-2A7DE66799E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DF0D5E-6914-9F42-B5AA-D2400D8783FA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00B0D34-F836-E41F-9A0B-05484EF80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04800"/>
            <a:ext cx="73152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 err="1">
                <a:solidFill>
                  <a:schemeClr val="tx2"/>
                </a:solidFill>
              </a:rPr>
              <a:t>Velocity</a:t>
            </a:r>
            <a:r>
              <a:rPr lang="it-IT" altLang="it-IT" dirty="0">
                <a:solidFill>
                  <a:schemeClr val="tx2"/>
                </a:solidFill>
              </a:rPr>
              <a:t> (</a:t>
            </a:r>
            <a:r>
              <a:rPr lang="it-IT" altLang="it-IT" dirty="0" err="1">
                <a:solidFill>
                  <a:schemeClr val="tx2"/>
                </a:solidFill>
              </a:rPr>
              <a:t>Eulerian</a:t>
            </a:r>
            <a:r>
              <a:rPr lang="it-IT" altLang="it-IT" dirty="0">
                <a:solidFill>
                  <a:schemeClr val="tx2"/>
                </a:solidFill>
              </a:rPr>
              <a:t> </a:t>
            </a:r>
            <a:r>
              <a:rPr lang="it-IT" altLang="it-IT" dirty="0" err="1">
                <a:solidFill>
                  <a:schemeClr val="tx2"/>
                </a:solidFill>
              </a:rPr>
              <a:t>approach</a:t>
            </a:r>
            <a:r>
              <a:rPr lang="it-IT" altLang="it-IT" dirty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it-IT" altLang="it-IT" dirty="0" err="1">
                <a:sym typeface="Symbol" pitchFamily="2" charset="2"/>
              </a:rPr>
              <a:t>v</a:t>
            </a:r>
            <a:r>
              <a:rPr lang="it-IT" altLang="it-IT" baseline="-25000" dirty="0" err="1">
                <a:sym typeface="Symbol" pitchFamily="2" charset="2"/>
              </a:rPr>
              <a:t>x</a:t>
            </a:r>
            <a:r>
              <a:rPr lang="it-IT" altLang="it-IT" dirty="0">
                <a:sym typeface="Symbol" pitchFamily="2" charset="2"/>
              </a:rPr>
              <a:t> </a:t>
            </a:r>
            <a:r>
              <a:rPr lang="it-IT" altLang="it-IT" sz="2000" dirty="0">
                <a:sym typeface="Symbol" pitchFamily="2" charset="2"/>
              </a:rPr>
              <a:t>=</a:t>
            </a:r>
            <a:r>
              <a:rPr lang="it-IT" altLang="it-IT" dirty="0">
                <a:sym typeface="Symbol" pitchFamily="2" charset="2"/>
              </a:rPr>
              <a:t>  </a:t>
            </a:r>
            <a:r>
              <a:rPr lang="it-IT" altLang="it-IT" sz="2000" dirty="0" err="1">
                <a:sym typeface="Symbol" pitchFamily="2" charset="2"/>
              </a:rPr>
              <a:t>gka</a:t>
            </a:r>
            <a:r>
              <a:rPr lang="it-IT" altLang="it-IT" sz="2000" dirty="0">
                <a:sym typeface="Symbol" pitchFamily="2" charset="2"/>
              </a:rPr>
              <a:t>/ [</a:t>
            </a:r>
            <a:r>
              <a:rPr lang="it-IT" altLang="it-IT" sz="2000" dirty="0" err="1">
                <a:sym typeface="Symbol" pitchFamily="2" charset="2"/>
              </a:rPr>
              <a:t>cosh</a:t>
            </a:r>
            <a:r>
              <a:rPr lang="it-IT" altLang="it-IT" sz="2000" dirty="0">
                <a:sym typeface="Symbol" pitchFamily="2" charset="2"/>
              </a:rPr>
              <a:t> [k(</a:t>
            </a:r>
            <a:r>
              <a:rPr lang="it-IT" altLang="it-IT" sz="2000" dirty="0" err="1">
                <a:sym typeface="Symbol" pitchFamily="2" charset="2"/>
              </a:rPr>
              <a:t>y+h</a:t>
            </a:r>
            <a:r>
              <a:rPr lang="it-IT" altLang="it-IT" sz="2000" dirty="0">
                <a:sym typeface="Symbol" pitchFamily="2" charset="2"/>
              </a:rPr>
              <a:t>)]/</a:t>
            </a:r>
            <a:r>
              <a:rPr lang="it-IT" altLang="it-IT" sz="2000" dirty="0" err="1">
                <a:sym typeface="Symbol" pitchFamily="2" charset="2"/>
              </a:rPr>
              <a:t>cosh</a:t>
            </a:r>
            <a:r>
              <a:rPr lang="it-IT" altLang="it-IT" sz="2000" dirty="0">
                <a:sym typeface="Symbol" pitchFamily="2" charset="2"/>
              </a:rPr>
              <a:t>(</a:t>
            </a:r>
            <a:r>
              <a:rPr lang="it-IT" altLang="it-IT" sz="2000" dirty="0" err="1">
                <a:sym typeface="Symbol" pitchFamily="2" charset="2"/>
              </a:rPr>
              <a:t>kh</a:t>
            </a:r>
            <a:r>
              <a:rPr lang="it-IT" altLang="it-IT" sz="2000" dirty="0">
                <a:sym typeface="Symbol" pitchFamily="2" charset="2"/>
              </a:rPr>
              <a:t>)]cos[k(</a:t>
            </a:r>
            <a:r>
              <a:rPr lang="it-IT" altLang="it-IT" sz="2000" dirty="0" err="1">
                <a:sym typeface="Symbol" pitchFamily="2" charset="2"/>
              </a:rPr>
              <a:t>xcos</a:t>
            </a:r>
            <a:r>
              <a:rPr lang="it-IT" altLang="it-IT" sz="2000" dirty="0">
                <a:sym typeface="Symbol" pitchFamily="2" charset="2"/>
              </a:rPr>
              <a:t>+</a:t>
            </a:r>
            <a:r>
              <a:rPr lang="it-IT" altLang="it-IT" sz="2000" dirty="0" err="1">
                <a:sym typeface="Symbol" pitchFamily="2" charset="2"/>
              </a:rPr>
              <a:t>zsin</a:t>
            </a:r>
            <a:r>
              <a:rPr lang="it-IT" altLang="it-IT" sz="2000" dirty="0">
                <a:sym typeface="Symbol" pitchFamily="2" charset="2"/>
              </a:rPr>
              <a:t> )- t]</a:t>
            </a:r>
          </a:p>
          <a:p>
            <a:pPr>
              <a:spcBef>
                <a:spcPct val="50000"/>
              </a:spcBef>
            </a:pPr>
            <a:r>
              <a:rPr lang="it-IT" altLang="it-IT" dirty="0" err="1">
                <a:sym typeface="Symbol" pitchFamily="2" charset="2"/>
              </a:rPr>
              <a:t>v</a:t>
            </a:r>
            <a:r>
              <a:rPr lang="it-IT" altLang="it-IT" sz="2000" baseline="-25000" dirty="0" err="1">
                <a:sym typeface="Symbol" pitchFamily="2" charset="2"/>
              </a:rPr>
              <a:t>y</a:t>
            </a:r>
            <a:r>
              <a:rPr lang="it-IT" altLang="it-IT" sz="2000" dirty="0">
                <a:sym typeface="Symbol" pitchFamily="2" charset="2"/>
              </a:rPr>
              <a:t> =  </a:t>
            </a:r>
            <a:r>
              <a:rPr lang="it-IT" altLang="it-IT" sz="2000" dirty="0" err="1">
                <a:sym typeface="Symbol" pitchFamily="2" charset="2"/>
              </a:rPr>
              <a:t>gka</a:t>
            </a:r>
            <a:r>
              <a:rPr lang="it-IT" altLang="it-IT" sz="2000" dirty="0">
                <a:sym typeface="Symbol" pitchFamily="2" charset="2"/>
              </a:rPr>
              <a:t>/ [</a:t>
            </a:r>
            <a:r>
              <a:rPr lang="it-IT" altLang="it-IT" sz="2000" dirty="0" err="1">
                <a:sym typeface="Symbol" pitchFamily="2" charset="2"/>
              </a:rPr>
              <a:t>sinh</a:t>
            </a:r>
            <a:r>
              <a:rPr lang="it-IT" altLang="it-IT" sz="2000" dirty="0">
                <a:sym typeface="Symbol" pitchFamily="2" charset="2"/>
              </a:rPr>
              <a:t> [k(</a:t>
            </a:r>
            <a:r>
              <a:rPr lang="it-IT" altLang="it-IT" sz="2000" dirty="0" err="1">
                <a:sym typeface="Symbol" pitchFamily="2" charset="2"/>
              </a:rPr>
              <a:t>y+h</a:t>
            </a:r>
            <a:r>
              <a:rPr lang="it-IT" altLang="it-IT" sz="2000" dirty="0">
                <a:sym typeface="Symbol" pitchFamily="2" charset="2"/>
              </a:rPr>
              <a:t>)]/</a:t>
            </a:r>
            <a:r>
              <a:rPr lang="it-IT" altLang="it-IT" sz="2000" dirty="0" err="1">
                <a:sym typeface="Symbol" pitchFamily="2" charset="2"/>
              </a:rPr>
              <a:t>cosh</a:t>
            </a:r>
            <a:r>
              <a:rPr lang="it-IT" altLang="it-IT" sz="2000" dirty="0">
                <a:sym typeface="Symbol" pitchFamily="2" charset="2"/>
              </a:rPr>
              <a:t>(</a:t>
            </a:r>
            <a:r>
              <a:rPr lang="it-IT" altLang="it-IT" sz="2000" dirty="0" err="1">
                <a:sym typeface="Symbol" pitchFamily="2" charset="2"/>
              </a:rPr>
              <a:t>kh</a:t>
            </a:r>
            <a:r>
              <a:rPr lang="it-IT" altLang="it-IT" sz="2000" dirty="0">
                <a:sym typeface="Symbol" pitchFamily="2" charset="2"/>
              </a:rPr>
              <a:t>)]sin[k(</a:t>
            </a:r>
            <a:r>
              <a:rPr lang="it-IT" altLang="it-IT" sz="2000" dirty="0" err="1">
                <a:sym typeface="Symbol" pitchFamily="2" charset="2"/>
              </a:rPr>
              <a:t>xcos</a:t>
            </a:r>
            <a:r>
              <a:rPr lang="it-IT" altLang="it-IT" sz="2000" dirty="0">
                <a:sym typeface="Symbol" pitchFamily="2" charset="2"/>
              </a:rPr>
              <a:t>+</a:t>
            </a:r>
            <a:r>
              <a:rPr lang="it-IT" altLang="it-IT" sz="2000" dirty="0" err="1">
                <a:sym typeface="Symbol" pitchFamily="2" charset="2"/>
              </a:rPr>
              <a:t>zsin</a:t>
            </a:r>
            <a:r>
              <a:rPr lang="it-IT" altLang="it-IT" sz="2000" dirty="0">
                <a:sym typeface="Symbol" pitchFamily="2" charset="2"/>
              </a:rPr>
              <a:t> )- t]</a:t>
            </a:r>
          </a:p>
          <a:p>
            <a:pPr>
              <a:spcBef>
                <a:spcPct val="50000"/>
              </a:spcBef>
            </a:pPr>
            <a:endParaRPr lang="it-IT" altLang="it-IT" sz="2000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it-IT" altLang="it-IT" sz="2000" dirty="0">
                <a:solidFill>
                  <a:schemeClr val="tx2"/>
                </a:solidFill>
              </a:rPr>
              <a:t>In the </a:t>
            </a:r>
            <a:r>
              <a:rPr lang="it-IT" altLang="it-IT" sz="2000" dirty="0" err="1">
                <a:solidFill>
                  <a:schemeClr val="tx2"/>
                </a:solidFill>
              </a:rPr>
              <a:t>next</a:t>
            </a:r>
            <a:r>
              <a:rPr lang="it-IT" altLang="it-IT" sz="2000" dirty="0">
                <a:solidFill>
                  <a:schemeClr val="tx2"/>
                </a:solidFill>
              </a:rPr>
              <a:t> figure </a:t>
            </a:r>
            <a:r>
              <a:rPr lang="it-IT" altLang="it-IT" sz="2000" dirty="0" err="1">
                <a:solidFill>
                  <a:schemeClr val="tx2"/>
                </a:solidFill>
              </a:rPr>
              <a:t>we</a:t>
            </a:r>
            <a:r>
              <a:rPr lang="it-IT" altLang="it-IT" sz="2000" dirty="0">
                <a:solidFill>
                  <a:schemeClr val="tx2"/>
                </a:solidFill>
              </a:rPr>
              <a:t> show  the </a:t>
            </a:r>
            <a:r>
              <a:rPr lang="it-IT" altLang="it-IT" sz="2000" dirty="0" err="1">
                <a:solidFill>
                  <a:schemeClr val="tx2"/>
                </a:solidFill>
              </a:rPr>
              <a:t>behaviour</a:t>
            </a:r>
            <a:r>
              <a:rPr lang="it-IT" altLang="it-IT" sz="2000" dirty="0">
                <a:solidFill>
                  <a:schemeClr val="tx2"/>
                </a:solidFill>
              </a:rPr>
              <a:t> from deep water to </a:t>
            </a:r>
            <a:r>
              <a:rPr lang="it-IT" altLang="it-IT" sz="2000" dirty="0" err="1">
                <a:solidFill>
                  <a:schemeClr val="tx2"/>
                </a:solidFill>
              </a:rPr>
              <a:t>sahallow</a:t>
            </a:r>
            <a:r>
              <a:rPr lang="it-IT" altLang="it-IT" sz="2000" dirty="0">
                <a:solidFill>
                  <a:schemeClr val="tx2"/>
                </a:solidFill>
              </a:rPr>
              <a:t> water</a:t>
            </a:r>
            <a:endParaRPr lang="it-IT" alt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7DB8A38-70F3-B03C-21C1-DD4805B05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609600"/>
            <a:ext cx="7773987" cy="4619625"/>
          </a:xfrm>
        </p:spPr>
        <p:txBody>
          <a:bodyPr/>
          <a:lstStyle/>
          <a:p>
            <a:pPr algn="l"/>
            <a:r>
              <a:rPr lang="it-IT" altLang="it-IT" sz="2400" dirty="0" err="1"/>
              <a:t>Instantaneous</a:t>
            </a:r>
            <a:r>
              <a:rPr lang="it-IT" altLang="it-IT" sz="2400" dirty="0"/>
              <a:t>, </a:t>
            </a:r>
            <a:r>
              <a:rPr lang="it-IT" altLang="it-IT" sz="2400" dirty="0" err="1"/>
              <a:t>local</a:t>
            </a:r>
            <a:r>
              <a:rPr lang="it-IT" altLang="it-IT" sz="2400" dirty="0"/>
              <a:t> energy </a:t>
            </a:r>
            <a:r>
              <a:rPr lang="it-IT" altLang="it-IT" sz="2400" dirty="0" err="1"/>
              <a:t>flux</a:t>
            </a:r>
            <a:r>
              <a:rPr lang="it-IT" altLang="it-IT" sz="2400" dirty="0"/>
              <a:t> due to </a:t>
            </a:r>
            <a:r>
              <a:rPr lang="it-IT" altLang="it-IT" sz="2400" dirty="0" err="1"/>
              <a:t>wave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motion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related</a:t>
            </a:r>
            <a:r>
              <a:rPr lang="it-IT" altLang="it-IT" sz="2400" dirty="0"/>
              <a:t> to a </a:t>
            </a:r>
            <a:r>
              <a:rPr lang="it-IT" altLang="it-IT" sz="2400" dirty="0" err="1"/>
              <a:t>vertical</a:t>
            </a:r>
            <a:r>
              <a:rPr lang="it-IT" altLang="it-IT" sz="2400" dirty="0"/>
              <a:t> </a:t>
            </a:r>
            <a:r>
              <a:rPr lang="it-IT" altLang="it-IT" sz="2400" dirty="0" err="1"/>
              <a:t>section</a:t>
            </a:r>
            <a:r>
              <a:rPr lang="it-IT" altLang="it-IT" sz="2400" dirty="0"/>
              <a:t> </a:t>
            </a:r>
            <a:r>
              <a:rPr lang="it-IT" altLang="it-IT" sz="2400" dirty="0" err="1"/>
              <a:t>perpendicular</a:t>
            </a:r>
            <a:r>
              <a:rPr lang="it-IT" altLang="it-IT" sz="2400" dirty="0"/>
              <a:t> to the </a:t>
            </a:r>
            <a:r>
              <a:rPr lang="it-IT" altLang="it-IT" sz="2400" dirty="0" err="1"/>
              <a:t>direction</a:t>
            </a:r>
            <a:r>
              <a:rPr lang="it-IT" altLang="it-IT" sz="2400" dirty="0"/>
              <a:t> of </a:t>
            </a:r>
            <a:r>
              <a:rPr lang="it-IT" altLang="it-IT" sz="2400" dirty="0" err="1"/>
              <a:t>propagation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extending</a:t>
            </a:r>
            <a:r>
              <a:rPr lang="it-IT" altLang="it-IT" sz="2400" dirty="0"/>
              <a:t> from the bottom to the free </a:t>
            </a:r>
            <a:r>
              <a:rPr lang="it-IT" altLang="it-IT" sz="2400" dirty="0" err="1"/>
              <a:t>surface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expressed</a:t>
            </a:r>
            <a:r>
              <a:rPr lang="it-IT" altLang="it-IT" sz="2400" dirty="0"/>
              <a:t> by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 err="1"/>
              <a:t>E</a:t>
            </a:r>
            <a:r>
              <a:rPr lang="it-IT" altLang="it-IT" sz="2400" baseline="-25000" dirty="0" err="1"/>
              <a:t>f</a:t>
            </a:r>
            <a:r>
              <a:rPr lang="it-IT" altLang="it-IT" sz="2400" dirty="0"/>
              <a:t> = </a:t>
            </a:r>
            <a:r>
              <a:rPr lang="it-IT" altLang="it-IT" sz="2400" dirty="0">
                <a:sym typeface="Symbol" pitchFamily="2" charset="2"/>
              </a:rPr>
              <a:t>[</a:t>
            </a:r>
            <a:r>
              <a:rPr lang="it-IT" altLang="it-IT" sz="2400" dirty="0" err="1">
                <a:sym typeface="Symbol" pitchFamily="2" charset="2"/>
              </a:rPr>
              <a:t>p</a:t>
            </a:r>
            <a:r>
              <a:rPr lang="it-IT" altLang="it-IT" sz="2400" baseline="-25000" dirty="0" err="1">
                <a:sym typeface="Symbol" pitchFamily="2" charset="2"/>
              </a:rPr>
              <a:t>d</a:t>
            </a:r>
            <a:r>
              <a:rPr lang="it-IT" altLang="it-IT" sz="2400" dirty="0">
                <a:sym typeface="Symbol" pitchFamily="2" charset="2"/>
              </a:rPr>
              <a:t>+</a:t>
            </a:r>
            <a:r>
              <a:rPr lang="it-IT" altLang="it-IT" sz="2400" baseline="-25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[(</a:t>
            </a:r>
            <a:r>
              <a:rPr lang="it-IT" altLang="it-IT" sz="2400" dirty="0" err="1">
                <a:sym typeface="Symbol" pitchFamily="2" charset="2"/>
              </a:rPr>
              <a:t>v,</a:t>
            </a:r>
            <a:r>
              <a:rPr lang="it-IT" altLang="it-IT" sz="2400" baseline="-25000" dirty="0" err="1">
                <a:sym typeface="Symbol" pitchFamily="2" charset="2"/>
              </a:rPr>
              <a:t>x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+ (</a:t>
            </a:r>
            <a:r>
              <a:rPr lang="it-IT" altLang="it-IT" sz="2400" dirty="0" err="1">
                <a:sym typeface="Symbol" pitchFamily="2" charset="2"/>
              </a:rPr>
              <a:t>v,</a:t>
            </a:r>
            <a:r>
              <a:rPr lang="it-IT" altLang="it-IT" sz="2400" baseline="-25000" dirty="0" err="1">
                <a:sym typeface="Symbol" pitchFamily="2" charset="2"/>
              </a:rPr>
              <a:t>y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/2</a:t>
            </a:r>
            <a:r>
              <a:rPr lang="it-IT" altLang="it-IT" sz="2400" baseline="30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] </a:t>
            </a:r>
            <a:r>
              <a:rPr lang="it-IT" altLang="it-IT" sz="2400" dirty="0" err="1">
                <a:sym typeface="Symbol" pitchFamily="2" charset="2"/>
              </a:rPr>
              <a:t>v,</a:t>
            </a:r>
            <a:r>
              <a:rPr lang="it-IT" altLang="it-IT" sz="2400" baseline="-25000" dirty="0" err="1">
                <a:sym typeface="Symbol" pitchFamily="2" charset="2"/>
              </a:rPr>
              <a:t>x</a:t>
            </a:r>
            <a:r>
              <a:rPr lang="it-IT" altLang="it-IT" sz="2400" dirty="0" err="1">
                <a:sym typeface="Symbol" pitchFamily="2" charset="2"/>
              </a:rPr>
              <a:t>dy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/>
            </a:br>
            <a:r>
              <a:rPr lang="it-IT" altLang="it-IT" sz="2400" dirty="0" err="1"/>
              <a:t>introducing</a:t>
            </a:r>
            <a:r>
              <a:rPr lang="it-IT" altLang="it-IT" sz="2400" dirty="0"/>
              <a:t> some </a:t>
            </a:r>
            <a:r>
              <a:rPr lang="it-IT" altLang="it-IT" sz="2400" dirty="0" err="1"/>
              <a:t>approximation</a:t>
            </a:r>
            <a:r>
              <a:rPr lang="it-IT" altLang="it-IT" sz="2400" dirty="0"/>
              <a:t> and </a:t>
            </a:r>
            <a:r>
              <a:rPr lang="it-IT" altLang="it-IT" sz="2400" dirty="0" err="1"/>
              <a:t>semplifications</a:t>
            </a:r>
            <a:r>
              <a:rPr lang="it-IT" altLang="it-IT" sz="2400" dirty="0"/>
              <a:t> </a:t>
            </a:r>
            <a:r>
              <a:rPr lang="it-IT" altLang="it-IT" sz="2400" dirty="0" err="1"/>
              <a:t>we</a:t>
            </a:r>
            <a:r>
              <a:rPr lang="it-IT" altLang="it-IT" sz="2400" dirty="0"/>
              <a:t> </a:t>
            </a:r>
            <a:r>
              <a:rPr lang="it-IT" altLang="it-IT" sz="2400" dirty="0" err="1"/>
              <a:t>obtain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 err="1"/>
              <a:t>E</a:t>
            </a:r>
            <a:r>
              <a:rPr lang="it-IT" altLang="it-IT" sz="2400" baseline="-25000" dirty="0" err="1"/>
              <a:t>f</a:t>
            </a:r>
            <a:r>
              <a:rPr lang="it-IT" altLang="it-IT" sz="2400" dirty="0"/>
              <a:t>=</a:t>
            </a:r>
            <a:r>
              <a:rPr lang="it-IT" altLang="it-IT" sz="2400" dirty="0" err="1"/>
              <a:t>Ec</a:t>
            </a:r>
            <a:r>
              <a:rPr lang="it-IT" altLang="it-IT" sz="2400" baseline="-25000" dirty="0" err="1"/>
              <a:t>g</a:t>
            </a:r>
            <a:br>
              <a:rPr lang="it-IT" altLang="it-IT" sz="2400" baseline="-25000" dirty="0"/>
            </a:br>
            <a:r>
              <a:rPr lang="it-IT" altLang="it-IT" sz="2400" dirty="0"/>
              <a:t>on deep water and in </a:t>
            </a:r>
            <a:r>
              <a:rPr lang="it-IT" altLang="it-IT" sz="2400" dirty="0" err="1"/>
              <a:t>shallow</a:t>
            </a:r>
            <a:r>
              <a:rPr lang="it-IT" altLang="it-IT" sz="2400" dirty="0"/>
              <a:t> water </a:t>
            </a:r>
            <a:r>
              <a:rPr lang="it-IT" altLang="it-IT" sz="2400" dirty="0" err="1"/>
              <a:t>became</a:t>
            </a:r>
            <a:br>
              <a:rPr lang="it-IT" altLang="it-IT" sz="2400" dirty="0"/>
            </a:br>
            <a:br>
              <a:rPr lang="it-IT" altLang="it-IT" sz="2400" dirty="0"/>
            </a:br>
            <a:r>
              <a:rPr lang="it-IT" altLang="it-IT" sz="2400" dirty="0" err="1"/>
              <a:t>E</a:t>
            </a:r>
            <a:r>
              <a:rPr lang="it-IT" altLang="it-IT" sz="2400" baseline="-25000" dirty="0" err="1"/>
              <a:t>f</a:t>
            </a:r>
            <a:r>
              <a:rPr lang="it-IT" altLang="it-IT" sz="2400" dirty="0"/>
              <a:t>=( </a:t>
            </a:r>
            <a:r>
              <a:rPr lang="it-IT" altLang="it-IT" sz="2400" dirty="0">
                <a:sym typeface="Symbol" pitchFamily="2" charset="2"/>
              </a:rPr>
              <a:t>ga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/2)c/2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E</a:t>
            </a:r>
            <a:r>
              <a:rPr lang="it-IT" altLang="it-IT" sz="2400" baseline="-25000" dirty="0" err="1">
                <a:sym typeface="Symbol" pitchFamily="2" charset="2"/>
              </a:rPr>
              <a:t>f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en-US" altLang="it-IT" sz="2400" dirty="0">
                <a:cs typeface="Times New Roman" panose="02020603050405020304" pitchFamily="18" charset="0"/>
                <a:sym typeface="Symbol" pitchFamily="2" charset="2"/>
              </a:rPr>
              <a:t>~ </a:t>
            </a:r>
            <a:r>
              <a:rPr lang="it-IT" altLang="it-IT" sz="2400" dirty="0"/>
              <a:t>=( </a:t>
            </a:r>
            <a:r>
              <a:rPr lang="it-IT" altLang="it-IT" sz="2400" dirty="0">
                <a:sym typeface="Symbol" pitchFamily="2" charset="2"/>
              </a:rPr>
              <a:t>ga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/2)c</a:t>
            </a:r>
            <a:endParaRPr lang="en-US" altLang="it-IT" sz="2400" dirty="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>
            <a:extLst>
              <a:ext uri="{FF2B5EF4-FFF2-40B4-BE49-F238E27FC236}">
                <a16:creationId xmlns:a16="http://schemas.microsoft.com/office/drawing/2014/main" id="{2030173B-C0F1-DF33-D45E-5B0795A27F8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endParaRPr lang="it-IT" altLang="it-IT" sz="2800"/>
          </a:p>
          <a:p>
            <a:endParaRPr lang="it-IT" altLang="it-IT" sz="2800"/>
          </a:p>
          <a:p>
            <a:endParaRPr lang="it-IT" altLang="it-IT" sz="2800"/>
          </a:p>
          <a:p>
            <a:endParaRPr lang="it-IT" altLang="it-IT" sz="2800"/>
          </a:p>
        </p:txBody>
      </p:sp>
      <p:pic>
        <p:nvPicPr>
          <p:cNvPr id="33796" name="Picture 4">
            <a:extLst>
              <a:ext uri="{FF2B5EF4-FFF2-40B4-BE49-F238E27FC236}">
                <a16:creationId xmlns:a16="http://schemas.microsoft.com/office/drawing/2014/main" id="{C10DE9F8-F5AB-E76A-3CE1-66F5EA35610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71550" y="457200"/>
            <a:ext cx="7486650" cy="5954713"/>
          </a:xfrm>
          <a:noFill/>
          <a:ln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7C18F7DA-53F9-741A-765C-D77C3212A2C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8600" y="381000"/>
            <a:ext cx="8915400" cy="2743200"/>
          </a:xfrm>
        </p:spPr>
        <p:txBody>
          <a:bodyPr anchor="ctr"/>
          <a:lstStyle/>
          <a:p>
            <a:pPr algn="l"/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superposition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of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wave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trains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with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amplitude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but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wave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numbers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and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angular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frequencies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differ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from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each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by small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amounts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altLang="it-IT" sz="2400" dirty="0">
                <a:sym typeface="Symbol" pitchFamily="2" charset="2"/>
              </a:rPr>
              <a:t>k and 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gives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rise to 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wave</a:t>
            </a: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groups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that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propagate with a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particular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speed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referred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to </a:t>
            </a:r>
            <a:r>
              <a:rPr lang="it-IT" sz="2400" b="0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</a:t>
            </a:r>
            <a: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it-IT" sz="2400" b="1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group </a:t>
            </a:r>
            <a:r>
              <a:rPr lang="it-IT" sz="2400" b="1" i="0" u="none" strike="noStrike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velocity</a:t>
            </a:r>
            <a:br>
              <a:rPr lang="it-IT" sz="2400" b="0" i="0" u="none" strike="noStrike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it-IT" altLang="it-IT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Symbol" pitchFamily="2" charset="2"/>
              </a:rPr>
            </a:br>
            <a:endParaRPr lang="it-IT" altLang="it-IT" sz="2400" b="1" dirty="0">
              <a:sym typeface="Symbol" pitchFamily="2" charset="2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430CAD6-A80A-569A-B8E2-7607433EE05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2819400"/>
            <a:ext cx="7391400" cy="2819400"/>
          </a:xfrm>
        </p:spPr>
        <p:txBody>
          <a:bodyPr/>
          <a:lstStyle/>
          <a:p>
            <a:pPr algn="l"/>
            <a:r>
              <a:rPr lang="it-IT" altLang="it-IT" sz="2000">
                <a:sym typeface="Symbol" pitchFamily="2" charset="2"/>
              </a:rPr>
              <a:t> </a:t>
            </a:r>
          </a:p>
        </p:txBody>
      </p:sp>
      <p:sp>
        <p:nvSpPr>
          <p:cNvPr id="8196" name="Text Box 4">
            <a:extLst>
              <a:ext uri="{FF2B5EF4-FFF2-40B4-BE49-F238E27FC236}">
                <a16:creationId xmlns:a16="http://schemas.microsoft.com/office/drawing/2014/main" id="{B7CF0EBF-6D3E-A351-1F05-FB73593B83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997200"/>
            <a:ext cx="6192837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/>
              <a:t>c</a:t>
            </a:r>
            <a:r>
              <a:rPr lang="it-IT" altLang="it-IT" baseline="-25000" dirty="0"/>
              <a:t>g</a:t>
            </a:r>
            <a:r>
              <a:rPr lang="it-IT" altLang="it-IT" dirty="0"/>
              <a:t>=c/2 [1+2kh/</a:t>
            </a:r>
            <a:r>
              <a:rPr lang="it-IT" altLang="it-IT" dirty="0" err="1"/>
              <a:t>sinh</a:t>
            </a:r>
            <a:r>
              <a:rPr lang="it-IT" altLang="it-IT" dirty="0"/>
              <a:t>(2kh)]</a:t>
            </a:r>
          </a:p>
          <a:p>
            <a:pPr>
              <a:spcBef>
                <a:spcPct val="50000"/>
              </a:spcBef>
            </a:pPr>
            <a:r>
              <a:rPr lang="it-IT" altLang="it-IT" dirty="0" err="1"/>
              <a:t>Where</a:t>
            </a:r>
            <a:r>
              <a:rPr lang="it-IT" altLang="it-IT" dirty="0"/>
              <a:t>  c= </a:t>
            </a:r>
            <a:r>
              <a:rPr lang="it-IT" altLang="it-IT" dirty="0" err="1"/>
              <a:t>phase</a:t>
            </a:r>
            <a:r>
              <a:rPr lang="it-IT" altLang="it-IT" dirty="0"/>
              <a:t> </a:t>
            </a:r>
            <a:r>
              <a:rPr lang="it-IT" altLang="it-IT" dirty="0" err="1"/>
              <a:t>velocity</a:t>
            </a:r>
            <a:endParaRPr lang="it-IT" altLang="it-IT" dirty="0"/>
          </a:p>
          <a:p>
            <a:pPr>
              <a:spcBef>
                <a:spcPct val="50000"/>
              </a:spcBef>
            </a:pPr>
            <a:r>
              <a:rPr lang="it-IT" altLang="it-IT" dirty="0"/>
              <a:t>c=[(g/k) </a:t>
            </a:r>
            <a:r>
              <a:rPr lang="it-IT" altLang="it-IT" dirty="0" err="1"/>
              <a:t>tanh</a:t>
            </a:r>
            <a:r>
              <a:rPr lang="it-IT" altLang="it-IT" dirty="0"/>
              <a:t>(</a:t>
            </a:r>
            <a:r>
              <a:rPr lang="it-IT" altLang="it-IT" dirty="0" err="1"/>
              <a:t>kh</a:t>
            </a:r>
            <a:r>
              <a:rPr lang="it-IT" altLang="it-IT" dirty="0"/>
              <a:t>)]</a:t>
            </a:r>
            <a:r>
              <a:rPr lang="en-US" altLang="it-IT" baseline="30000" dirty="0">
                <a:cs typeface="Times New Roman" panose="02020603050405020304" pitchFamily="18" charset="0"/>
              </a:rPr>
              <a:t>½</a:t>
            </a:r>
          </a:p>
          <a:p>
            <a:pPr>
              <a:spcBef>
                <a:spcPct val="50000"/>
              </a:spcBef>
            </a:pPr>
            <a:endParaRPr lang="en-US" altLang="it-IT" baseline="30000" dirty="0"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</a:pPr>
            <a:r>
              <a:rPr lang="en-US" altLang="it-IT" dirty="0">
                <a:cs typeface="Times New Roman" panose="02020603050405020304" pitchFamily="18" charset="0"/>
              </a:rPr>
              <a:t>Then on deep water and in shallow water became</a:t>
            </a:r>
          </a:p>
          <a:p>
            <a:pPr>
              <a:spcBef>
                <a:spcPct val="50000"/>
              </a:spcBef>
            </a:pPr>
            <a:r>
              <a:rPr lang="it-IT" altLang="it-IT" dirty="0"/>
              <a:t>                c</a:t>
            </a:r>
            <a:r>
              <a:rPr lang="it-IT" altLang="it-IT" baseline="-25000" dirty="0"/>
              <a:t>g</a:t>
            </a:r>
            <a:r>
              <a:rPr lang="it-IT" altLang="it-IT" dirty="0"/>
              <a:t>=c/2                               c</a:t>
            </a:r>
            <a:r>
              <a:rPr lang="it-IT" altLang="it-IT" baseline="-25000" dirty="0"/>
              <a:t>g</a:t>
            </a:r>
            <a:r>
              <a:rPr lang="it-IT" altLang="it-IT" dirty="0"/>
              <a:t>=c</a:t>
            </a:r>
          </a:p>
          <a:p>
            <a:pPr>
              <a:spcBef>
                <a:spcPct val="50000"/>
              </a:spcBef>
            </a:pPr>
            <a:endParaRPr lang="en-US" altLang="it-IT" dirty="0"/>
          </a:p>
        </p:txBody>
      </p:sp>
    </p:spTree>
    <p:extLst>
      <p:ext uri="{BB962C8B-B14F-4D97-AF65-F5344CB8AC3E}">
        <p14:creationId xmlns:p14="http://schemas.microsoft.com/office/powerpoint/2010/main" val="2322406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5" name="Picture 3">
            <a:extLst>
              <a:ext uri="{FF2B5EF4-FFF2-40B4-BE49-F238E27FC236}">
                <a16:creationId xmlns:a16="http://schemas.microsoft.com/office/drawing/2014/main" id="{2C917CA2-11DD-765B-FD7C-8AACBCFFDC86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075330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2" name="Object 4">
            <a:extLst>
              <a:ext uri="{FF2B5EF4-FFF2-40B4-BE49-F238E27FC236}">
                <a16:creationId xmlns:a16="http://schemas.microsoft.com/office/drawing/2014/main" id="{6389B389-B225-9EF3-843C-AC58E93C762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187450" y="1196975"/>
          <a:ext cx="5830888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magine bitmap" r:id="rId2" imgW="2997200" imgH="2051050" progId="Paint.Picture">
                  <p:embed/>
                </p:oleObj>
              </mc:Choice>
              <mc:Fallback>
                <p:oleObj name="Immagine bitmap" r:id="rId2" imgW="2997200" imgH="2051050" progId="Paint.Picture">
                  <p:embed/>
                  <p:pic>
                    <p:nvPicPr>
                      <p:cNvPr id="27652" name="Object 4">
                        <a:extLst>
                          <a:ext uri="{FF2B5EF4-FFF2-40B4-BE49-F238E27FC236}">
                            <a16:creationId xmlns:a16="http://schemas.microsoft.com/office/drawing/2014/main" id="{6389B389-B225-9EF3-843C-AC58E93C76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1196975"/>
                        <a:ext cx="5830888" cy="399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8669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D873F623-7721-4422-27AF-A224F07B90AE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827088" y="1052513"/>
          <a:ext cx="6838950" cy="4548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magine bitmap" r:id="rId2" imgW="5346700" imgH="3556000" progId="Paint.Picture">
                  <p:embed/>
                </p:oleObj>
              </mc:Choice>
              <mc:Fallback>
                <p:oleObj name="Immagine bitmap" r:id="rId2" imgW="5346700" imgH="3556000" progId="Paint.Picture">
                  <p:embed/>
                  <p:pic>
                    <p:nvPicPr>
                      <p:cNvPr id="15363" name="Object 3">
                        <a:extLst>
                          <a:ext uri="{FF2B5EF4-FFF2-40B4-BE49-F238E27FC236}">
                            <a16:creationId xmlns:a16="http://schemas.microsoft.com/office/drawing/2014/main" id="{D873F623-7721-4422-27AF-A224F07B90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1052513"/>
                        <a:ext cx="6838950" cy="4548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>
            <a:extLst>
              <a:ext uri="{FF2B5EF4-FFF2-40B4-BE49-F238E27FC236}">
                <a16:creationId xmlns:a16="http://schemas.microsoft.com/office/drawing/2014/main" id="{31C23F1D-60B8-68B4-4407-9D87195F7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692150"/>
            <a:ext cx="68421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/>
              <a:t>Acceleration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1AD040D-0B61-A0A5-5C9B-D325F193C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2133600"/>
            <a:ext cx="4572000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/>
              <a:t>a</a:t>
            </a:r>
            <a:r>
              <a:rPr lang="it-IT" altLang="it-IT" baseline="-25000"/>
              <a:t>x</a:t>
            </a:r>
            <a:r>
              <a:rPr lang="it-IT" altLang="it-IT"/>
              <a:t> = v</a:t>
            </a:r>
            <a:r>
              <a:rPr lang="it-IT" altLang="it-IT" baseline="-25000"/>
              <a:t>x,t</a:t>
            </a:r>
            <a:r>
              <a:rPr lang="it-IT" altLang="it-IT"/>
              <a:t>+ [(v</a:t>
            </a:r>
            <a:r>
              <a:rPr lang="it-IT" altLang="it-IT" baseline="-25000"/>
              <a:t>x</a:t>
            </a:r>
            <a:r>
              <a:rPr lang="it-IT" altLang="it-IT" baseline="30000"/>
              <a:t>2</a:t>
            </a:r>
            <a:r>
              <a:rPr lang="it-IT" altLang="it-IT"/>
              <a:t> +v</a:t>
            </a:r>
            <a:r>
              <a:rPr lang="it-IT" altLang="it-IT" baseline="-25000"/>
              <a:t>y</a:t>
            </a:r>
            <a:r>
              <a:rPr lang="it-IT" altLang="it-IT" baseline="30000"/>
              <a:t>2</a:t>
            </a:r>
            <a:r>
              <a:rPr lang="it-IT" altLang="it-IT"/>
              <a:t>)/ 2],</a:t>
            </a:r>
            <a:r>
              <a:rPr lang="it-IT" altLang="it-IT" baseline="-25000"/>
              <a:t>x</a:t>
            </a:r>
          </a:p>
          <a:p>
            <a:endParaRPr lang="it-IT" altLang="it-IT" baseline="-25000"/>
          </a:p>
          <a:p>
            <a:r>
              <a:rPr lang="it-IT" altLang="it-IT"/>
              <a:t>a</a:t>
            </a:r>
            <a:r>
              <a:rPr lang="it-IT" altLang="it-IT" baseline="-25000"/>
              <a:t>y</a:t>
            </a:r>
            <a:r>
              <a:rPr lang="it-IT" altLang="it-IT"/>
              <a:t> = v</a:t>
            </a:r>
            <a:r>
              <a:rPr lang="it-IT" altLang="it-IT" baseline="-25000"/>
              <a:t>y,t</a:t>
            </a:r>
            <a:r>
              <a:rPr lang="it-IT" altLang="it-IT"/>
              <a:t>+ [(v</a:t>
            </a:r>
            <a:r>
              <a:rPr lang="it-IT" altLang="it-IT" baseline="-25000"/>
              <a:t>x</a:t>
            </a:r>
            <a:r>
              <a:rPr lang="it-IT" altLang="it-IT" baseline="30000"/>
              <a:t>2</a:t>
            </a:r>
            <a:r>
              <a:rPr lang="it-IT" altLang="it-IT"/>
              <a:t> +v</a:t>
            </a:r>
            <a:r>
              <a:rPr lang="it-IT" altLang="it-IT" baseline="-25000"/>
              <a:t>y</a:t>
            </a:r>
            <a:r>
              <a:rPr lang="it-IT" altLang="it-IT" baseline="30000"/>
              <a:t>2</a:t>
            </a:r>
            <a:r>
              <a:rPr lang="it-IT" altLang="it-IT"/>
              <a:t>)/ 2],</a:t>
            </a:r>
            <a:r>
              <a:rPr lang="it-IT" altLang="it-IT" baseline="-25000"/>
              <a:t>y</a:t>
            </a:r>
          </a:p>
          <a:p>
            <a:endParaRPr lang="it-IT" altLang="it-IT"/>
          </a:p>
        </p:txBody>
      </p:sp>
      <p:sp>
        <p:nvSpPr>
          <p:cNvPr id="6150" name="Text Box 6">
            <a:extLst>
              <a:ext uri="{FF2B5EF4-FFF2-40B4-BE49-F238E27FC236}">
                <a16:creationId xmlns:a16="http://schemas.microsoft.com/office/drawing/2014/main" id="{CCF92A20-6D92-77D1-1B34-A0D82CF89A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3573463"/>
            <a:ext cx="7705725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dirty="0" err="1"/>
              <a:t>That</a:t>
            </a:r>
            <a:r>
              <a:rPr lang="it-IT" altLang="it-IT" dirty="0"/>
              <a:t> assume the following </a:t>
            </a:r>
            <a:r>
              <a:rPr lang="it-IT" altLang="it-IT" dirty="0" err="1"/>
              <a:t>espression</a:t>
            </a:r>
            <a:r>
              <a:rPr lang="it-IT" altLang="it-IT" dirty="0"/>
              <a:t> on deep water and on </a:t>
            </a:r>
            <a:r>
              <a:rPr lang="it-IT" altLang="it-IT" dirty="0" err="1"/>
              <a:t>shallow</a:t>
            </a:r>
            <a:r>
              <a:rPr lang="it-IT" altLang="it-IT" dirty="0"/>
              <a:t> water</a:t>
            </a:r>
          </a:p>
          <a:p>
            <a:pPr>
              <a:spcBef>
                <a:spcPct val="50000"/>
              </a:spcBef>
            </a:pPr>
            <a:r>
              <a:rPr lang="it-IT" altLang="it-IT" dirty="0" err="1"/>
              <a:t>a</a:t>
            </a:r>
            <a:r>
              <a:rPr lang="it-IT" altLang="it-IT" baseline="-25000" dirty="0" err="1"/>
              <a:t>x</a:t>
            </a:r>
            <a:r>
              <a:rPr lang="it-IT" altLang="it-IT" dirty="0"/>
              <a:t>=(</a:t>
            </a:r>
            <a:r>
              <a:rPr lang="it-IT" altLang="it-IT" dirty="0" err="1"/>
              <a:t>gka</a:t>
            </a:r>
            <a:r>
              <a:rPr lang="it-IT" altLang="it-IT" dirty="0"/>
              <a:t>) </a:t>
            </a:r>
            <a:r>
              <a:rPr lang="it-IT" altLang="it-IT" dirty="0" err="1"/>
              <a:t>exp</a:t>
            </a:r>
            <a:r>
              <a:rPr lang="it-IT" altLang="it-IT" dirty="0"/>
              <a:t>(</a:t>
            </a:r>
            <a:r>
              <a:rPr lang="it-IT" altLang="it-IT" dirty="0" err="1"/>
              <a:t>ky</a:t>
            </a:r>
            <a:r>
              <a:rPr lang="it-IT" altLang="it-IT" dirty="0"/>
              <a:t>)                 </a:t>
            </a:r>
            <a:r>
              <a:rPr lang="it-IT" altLang="it-IT" dirty="0" err="1"/>
              <a:t>a</a:t>
            </a:r>
            <a:r>
              <a:rPr lang="it-IT" altLang="it-IT" baseline="-25000" dirty="0" err="1"/>
              <a:t>x</a:t>
            </a:r>
            <a:r>
              <a:rPr lang="en-US" altLang="it-IT" dirty="0">
                <a:cs typeface="Times New Roman" panose="02020603050405020304" pitchFamily="18" charset="0"/>
              </a:rPr>
              <a:t>~</a:t>
            </a:r>
            <a:r>
              <a:rPr lang="it-IT" altLang="it-IT" dirty="0"/>
              <a:t>(</a:t>
            </a:r>
            <a:r>
              <a:rPr lang="it-IT" altLang="it-IT" dirty="0" err="1"/>
              <a:t>gka</a:t>
            </a:r>
            <a:r>
              <a:rPr lang="it-IT" altLang="it-IT" dirty="0"/>
              <a:t>)</a:t>
            </a:r>
          </a:p>
          <a:p>
            <a:pPr>
              <a:spcBef>
                <a:spcPct val="50000"/>
              </a:spcBef>
            </a:pPr>
            <a:r>
              <a:rPr lang="it-IT" altLang="it-IT" dirty="0" err="1"/>
              <a:t>a</a:t>
            </a:r>
            <a:r>
              <a:rPr lang="it-IT" altLang="it-IT" baseline="-25000" dirty="0" err="1"/>
              <a:t>y</a:t>
            </a:r>
            <a:r>
              <a:rPr lang="it-IT" altLang="it-IT" dirty="0"/>
              <a:t>= (</a:t>
            </a:r>
            <a:r>
              <a:rPr lang="it-IT" altLang="it-IT" dirty="0" err="1"/>
              <a:t>gka</a:t>
            </a:r>
            <a:r>
              <a:rPr lang="it-IT" altLang="it-IT" dirty="0"/>
              <a:t>)</a:t>
            </a:r>
            <a:r>
              <a:rPr lang="it-IT" altLang="it-IT" dirty="0" err="1"/>
              <a:t>exp</a:t>
            </a:r>
            <a:r>
              <a:rPr lang="it-IT" altLang="it-IT" dirty="0"/>
              <a:t>(</a:t>
            </a:r>
            <a:r>
              <a:rPr lang="it-IT" altLang="it-IT" dirty="0" err="1"/>
              <a:t>ky</a:t>
            </a:r>
            <a:r>
              <a:rPr lang="it-IT" altLang="it-IT" dirty="0"/>
              <a:t>)                 </a:t>
            </a:r>
            <a:r>
              <a:rPr lang="it-IT" altLang="it-IT" dirty="0" err="1"/>
              <a:t>a</a:t>
            </a:r>
            <a:r>
              <a:rPr lang="it-IT" altLang="it-IT" baseline="-25000" dirty="0" err="1"/>
              <a:t>y</a:t>
            </a:r>
            <a:r>
              <a:rPr lang="it-IT" altLang="it-IT" dirty="0"/>
              <a:t>= (</a:t>
            </a:r>
            <a:r>
              <a:rPr lang="it-IT" altLang="it-IT" dirty="0" err="1"/>
              <a:t>gka</a:t>
            </a:r>
            <a:r>
              <a:rPr lang="it-IT" altLang="it-IT" dirty="0"/>
              <a:t>) </a:t>
            </a:r>
            <a:r>
              <a:rPr lang="it-IT" altLang="it-IT" dirty="0" err="1"/>
              <a:t>ks</a:t>
            </a:r>
            <a:endParaRPr lang="it-IT" altLang="it-IT" dirty="0"/>
          </a:p>
          <a:p>
            <a:pPr>
              <a:spcBef>
                <a:spcPct val="50000"/>
              </a:spcBef>
            </a:pPr>
            <a:endParaRPr lang="it-IT" alt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>
            <a:extLst>
              <a:ext uri="{FF2B5EF4-FFF2-40B4-BE49-F238E27FC236}">
                <a16:creationId xmlns:a16="http://schemas.microsoft.com/office/drawing/2014/main" id="{8BFFCD23-E1B9-1909-11D6-50E9281741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873125"/>
            <a:ext cx="7848600" cy="497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6AF3FA3-0872-EF2E-55E5-D8C30F51BCC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388" y="2133600"/>
            <a:ext cx="8964612" cy="1752600"/>
          </a:xfrm>
        </p:spPr>
        <p:txBody>
          <a:bodyPr anchor="ctr"/>
          <a:lstStyle/>
          <a:p>
            <a:pPr algn="l">
              <a:tabLst>
                <a:tab pos="7089775" algn="l"/>
              </a:tabLst>
            </a:pP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The Stream </a:t>
            </a:r>
            <a:r>
              <a:rPr lang="it-IT" altLang="it-IT" sz="2800" dirty="0" err="1">
                <a:solidFill>
                  <a:schemeClr val="tx1"/>
                </a:solidFill>
                <a:sym typeface="Symbol" pitchFamily="2" charset="2"/>
              </a:rPr>
              <a:t>Function</a:t>
            </a: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 </a:t>
            </a:r>
            <a:r>
              <a:rPr lang="it-IT" altLang="it-IT" sz="2800" dirty="0" err="1">
                <a:solidFill>
                  <a:schemeClr val="tx1"/>
                </a:solidFill>
                <a:sym typeface="Symbol" pitchFamily="2" charset="2"/>
              </a:rPr>
              <a:t>is</a:t>
            </a: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 </a:t>
            </a:r>
            <a:b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</a:b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 ,</a:t>
            </a:r>
            <a:r>
              <a:rPr lang="it-IT" altLang="it-IT" sz="2800" baseline="-25000" dirty="0">
                <a:solidFill>
                  <a:schemeClr val="tx1"/>
                </a:solidFill>
                <a:sym typeface="Symbol" pitchFamily="2" charset="2"/>
              </a:rPr>
              <a:t>y</a:t>
            </a: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 = </a:t>
            </a:r>
            <a:r>
              <a:rPr lang="it-IT" altLang="it-IT" sz="2800" dirty="0">
                <a:sym typeface="Symbol" pitchFamily="2" charset="2"/>
              </a:rPr>
              <a:t>,</a:t>
            </a:r>
            <a:r>
              <a:rPr lang="it-IT" altLang="it-IT" sz="2800" baseline="-25000" dirty="0">
                <a:sym typeface="Symbol" pitchFamily="2" charset="2"/>
              </a:rPr>
              <a:t>x</a:t>
            </a:r>
            <a:r>
              <a:rPr lang="it-IT" altLang="it-IT" sz="4000" dirty="0">
                <a:sym typeface="Symbol" pitchFamily="2" charset="2"/>
              </a:rPr>
              <a:t> </a:t>
            </a:r>
            <a:br>
              <a:rPr lang="it-IT" altLang="it-IT" sz="4000" dirty="0">
                <a:sym typeface="Symbol" pitchFamily="2" charset="2"/>
              </a:rPr>
            </a:br>
            <a:r>
              <a:rPr lang="it-IT" altLang="it-IT" sz="2800" dirty="0">
                <a:sym typeface="Symbol" pitchFamily="2" charset="2"/>
              </a:rPr>
              <a:t>- </a:t>
            </a: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,</a:t>
            </a:r>
            <a:r>
              <a:rPr lang="it-IT" altLang="it-IT" sz="2800" baseline="-25000" dirty="0">
                <a:solidFill>
                  <a:schemeClr val="tx1"/>
                </a:solidFill>
                <a:sym typeface="Symbol" pitchFamily="2" charset="2"/>
              </a:rPr>
              <a:t>x</a:t>
            </a:r>
            <a:r>
              <a:rPr lang="it-IT" altLang="it-IT" sz="2800" dirty="0">
                <a:solidFill>
                  <a:schemeClr val="tx1"/>
                </a:solidFill>
                <a:sym typeface="Symbol" pitchFamily="2" charset="2"/>
              </a:rPr>
              <a:t> = </a:t>
            </a:r>
            <a:r>
              <a:rPr lang="it-IT" altLang="it-IT" sz="2800" dirty="0">
                <a:sym typeface="Symbol" pitchFamily="2" charset="2"/>
              </a:rPr>
              <a:t>,</a:t>
            </a:r>
            <a:r>
              <a:rPr lang="it-IT" altLang="it-IT" sz="2800" baseline="-25000" dirty="0">
                <a:sym typeface="Symbol" pitchFamily="2" charset="2"/>
              </a:rPr>
              <a:t>y</a:t>
            </a:r>
            <a:r>
              <a:rPr lang="it-IT" altLang="it-IT" sz="2800" dirty="0">
                <a:sym typeface="Symbol" pitchFamily="2" charset="2"/>
              </a:rPr>
              <a:t> </a:t>
            </a:r>
            <a:br>
              <a:rPr lang="it-IT" altLang="it-IT" sz="2800" dirty="0">
                <a:sym typeface="Symbol" pitchFamily="2" charset="2"/>
              </a:rPr>
            </a:br>
            <a:br>
              <a:rPr lang="it-IT" altLang="it-IT" sz="2800" dirty="0">
                <a:sym typeface="Symbol" pitchFamily="2" charset="2"/>
              </a:rPr>
            </a:br>
            <a:r>
              <a:rPr lang="it-IT" altLang="it-IT" sz="2800" dirty="0">
                <a:sym typeface="Symbol" pitchFamily="2" charset="2"/>
              </a:rPr>
              <a:t> </a:t>
            </a:r>
            <a:r>
              <a:rPr lang="it-IT" altLang="it-IT" sz="2400" dirty="0">
                <a:solidFill>
                  <a:schemeClr val="tx1"/>
                </a:solidFill>
                <a:sym typeface="Symbol" pitchFamily="2" charset="2"/>
              </a:rPr>
              <a:t>= </a:t>
            </a:r>
            <a:r>
              <a:rPr lang="it-IT" altLang="it-IT" sz="2400" dirty="0" err="1">
                <a:sym typeface="Symbol" pitchFamily="2" charset="2"/>
              </a:rPr>
              <a:t>ga</a:t>
            </a:r>
            <a:r>
              <a:rPr lang="it-IT" altLang="it-IT" sz="2400" dirty="0">
                <a:sym typeface="Symbol" pitchFamily="2" charset="2"/>
              </a:rPr>
              <a:t>/[</a:t>
            </a:r>
            <a:r>
              <a:rPr lang="it-IT" altLang="it-IT" sz="2400" dirty="0" err="1">
                <a:sym typeface="Symbol" pitchFamily="2" charset="2"/>
              </a:rPr>
              <a:t>sinh</a:t>
            </a:r>
            <a:r>
              <a:rPr lang="it-IT" altLang="it-IT" sz="2400" dirty="0">
                <a:sym typeface="Symbol" pitchFamily="2" charset="2"/>
              </a:rPr>
              <a:t> (</a:t>
            </a:r>
            <a:r>
              <a:rPr lang="it-IT" altLang="it-IT" sz="2400" dirty="0" err="1">
                <a:sym typeface="Symbol" pitchFamily="2" charset="2"/>
              </a:rPr>
              <a:t>ks</a:t>
            </a:r>
            <a:r>
              <a:rPr lang="it-IT" altLang="it-IT" sz="2400" dirty="0">
                <a:sym typeface="Symbol" pitchFamily="2" charset="2"/>
              </a:rPr>
              <a:t>)/cos(</a:t>
            </a:r>
            <a:r>
              <a:rPr lang="it-IT" altLang="it-IT" sz="2400" dirty="0" err="1">
                <a:sym typeface="Symbol" pitchFamily="2" charset="2"/>
              </a:rPr>
              <a:t>kh</a:t>
            </a:r>
            <a:r>
              <a:rPr lang="it-IT" altLang="it-IT" sz="2400" dirty="0">
                <a:sym typeface="Symbol" pitchFamily="2" charset="2"/>
              </a:rPr>
              <a:t>)]cos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and </a:t>
            </a:r>
            <a:r>
              <a:rPr lang="it-IT" altLang="it-IT" sz="2400" dirty="0" err="1">
                <a:sym typeface="Symbol" pitchFamily="2" charset="2"/>
              </a:rPr>
              <a:t>consequenlty</a:t>
            </a:r>
            <a:r>
              <a:rPr lang="it-IT" altLang="it-IT" sz="2400" dirty="0">
                <a:sym typeface="Symbol" pitchFamily="2" charset="2"/>
              </a:rPr>
              <a:t> the </a:t>
            </a:r>
            <a:r>
              <a:rPr lang="it-IT" altLang="it-IT" sz="2400" dirty="0" err="1">
                <a:sym typeface="Symbol" pitchFamily="2" charset="2"/>
              </a:rPr>
              <a:t>current</a:t>
            </a:r>
            <a:r>
              <a:rPr lang="it-IT" altLang="it-IT" sz="2400" dirty="0">
                <a:sym typeface="Symbol" pitchFamily="2" charset="2"/>
              </a:rPr>
              <a:t> line are </a:t>
            </a:r>
            <a:r>
              <a:rPr lang="it-IT" altLang="it-IT" sz="2400" dirty="0" err="1">
                <a:sym typeface="Symbol" pitchFamily="2" charset="2"/>
              </a:rPr>
              <a:t>described</a:t>
            </a:r>
            <a:r>
              <a:rPr lang="it-IT" altLang="it-IT" sz="2400" dirty="0">
                <a:sym typeface="Symbol" pitchFamily="2" charset="2"/>
              </a:rPr>
              <a:t> by 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ga</a:t>
            </a:r>
            <a:r>
              <a:rPr lang="it-IT" altLang="it-IT" sz="2400" dirty="0">
                <a:sym typeface="Symbol" pitchFamily="2" charset="2"/>
              </a:rPr>
              <a:t>/[</a:t>
            </a:r>
            <a:r>
              <a:rPr lang="it-IT" altLang="it-IT" sz="2400" dirty="0" err="1">
                <a:sym typeface="Symbol" pitchFamily="2" charset="2"/>
              </a:rPr>
              <a:t>sinh</a:t>
            </a:r>
            <a:r>
              <a:rPr lang="it-IT" altLang="it-IT" sz="2400" dirty="0">
                <a:sym typeface="Symbol" pitchFamily="2" charset="2"/>
              </a:rPr>
              <a:t> (</a:t>
            </a:r>
            <a:r>
              <a:rPr lang="it-IT" altLang="it-IT" sz="2400" dirty="0" err="1">
                <a:sym typeface="Symbol" pitchFamily="2" charset="2"/>
              </a:rPr>
              <a:t>ks</a:t>
            </a:r>
            <a:r>
              <a:rPr lang="it-IT" altLang="it-IT" sz="2400" dirty="0">
                <a:sym typeface="Symbol" pitchFamily="2" charset="2"/>
              </a:rPr>
              <a:t>)/cos(</a:t>
            </a:r>
            <a:r>
              <a:rPr lang="it-IT" altLang="it-IT" sz="2400" dirty="0" err="1">
                <a:sym typeface="Symbol" pitchFamily="2" charset="2"/>
              </a:rPr>
              <a:t>kh</a:t>
            </a:r>
            <a:r>
              <a:rPr lang="it-IT" altLang="it-IT" sz="2400" dirty="0">
                <a:sym typeface="Symbol" pitchFamily="2" charset="2"/>
              </a:rPr>
              <a:t>)]cos = costante</a:t>
            </a:r>
            <a:br>
              <a:rPr lang="it-IT" altLang="it-IT" sz="3200" dirty="0">
                <a:sym typeface="Symbol" pitchFamily="2" charset="2"/>
              </a:rPr>
            </a:br>
            <a:br>
              <a:rPr lang="it-IT" altLang="it-IT" sz="3200" dirty="0">
                <a:sym typeface="Symbol" pitchFamily="2" charset="2"/>
              </a:rPr>
            </a:br>
            <a:br>
              <a:rPr lang="it-IT" altLang="it-IT" sz="3200" dirty="0">
                <a:sym typeface="Symbol" pitchFamily="2" charset="2"/>
              </a:rPr>
            </a:br>
            <a:endParaRPr lang="it-IT" altLang="it-IT" sz="2400" dirty="0">
              <a:sym typeface="Symbol" pitchFamily="2" charset="2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45A6F93-6E49-9DEE-C733-65A3E0F660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43608" y="1988840"/>
            <a:ext cx="8305800" cy="4495800"/>
          </a:xfrm>
        </p:spPr>
        <p:txBody>
          <a:bodyPr/>
          <a:lstStyle/>
          <a:p>
            <a:pPr algn="l"/>
            <a:endParaRPr lang="it-IT" altLang="it-IT" sz="2000" dirty="0">
              <a:sym typeface="Symbol" pitchFamily="2" charset="2"/>
            </a:endParaRPr>
          </a:p>
          <a:p>
            <a:pPr algn="l"/>
            <a:r>
              <a:rPr lang="it-IT" altLang="it-IT" sz="2000" dirty="0">
                <a:sym typeface="Symbol" pitchFamily="2" charset="2"/>
              </a:rPr>
              <a:t> </a:t>
            </a:r>
          </a:p>
          <a:p>
            <a:pPr algn="l"/>
            <a:endParaRPr lang="it-IT" altLang="it-IT" sz="2000" baseline="-25000" dirty="0">
              <a:sym typeface="Symbol" pitchFamily="2" charset="2"/>
            </a:endParaRPr>
          </a:p>
          <a:p>
            <a:pPr algn="l"/>
            <a:endParaRPr lang="it-IT" altLang="it-IT" sz="2000" baseline="-25000" dirty="0">
              <a:sym typeface="Symbol" pitchFamily="2" charset="2"/>
            </a:endParaRPr>
          </a:p>
          <a:p>
            <a:pPr algn="l"/>
            <a:endParaRPr lang="it-IT" altLang="it-IT" sz="2000" baseline="-25000" dirty="0">
              <a:sym typeface="Symbol" pitchFamily="2" charset="2"/>
            </a:endParaRPr>
          </a:p>
          <a:p>
            <a:pPr algn="l"/>
            <a:endParaRPr lang="it-IT" altLang="it-IT" sz="2000" dirty="0">
              <a:sym typeface="Symbol" pitchFamily="2" charset="2"/>
            </a:endParaRPr>
          </a:p>
          <a:p>
            <a:pPr algn="l"/>
            <a:endParaRPr lang="it-IT" altLang="it-IT" sz="2000" dirty="0">
              <a:sym typeface="Symbol" pitchFamily="2" charset="2"/>
            </a:endParaRPr>
          </a:p>
          <a:p>
            <a:pPr algn="l"/>
            <a:endParaRPr lang="it-IT" altLang="it-IT" sz="2000" dirty="0">
              <a:sym typeface="Symbol" pitchFamily="2" charset="2"/>
            </a:endParaRPr>
          </a:p>
          <a:p>
            <a:pPr algn="l"/>
            <a:endParaRPr lang="it-IT" altLang="it-IT" sz="2000" dirty="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71BCC567-916F-7FEC-C65D-84F05A2F772B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403350" y="1125538"/>
          <a:ext cx="6089650" cy="3489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magine bitmap" r:id="rId2" imgW="5073650" imgH="2908300" progId="Paint.Picture">
                  <p:embed/>
                </p:oleObj>
              </mc:Choice>
              <mc:Fallback>
                <p:oleObj name="Immagine bitmap" r:id="rId2" imgW="5073650" imgH="2908300" progId="Paint.Picture">
                  <p:embed/>
                  <p:pic>
                    <p:nvPicPr>
                      <p:cNvPr id="21507" name="Object 3">
                        <a:extLst>
                          <a:ext uri="{FF2B5EF4-FFF2-40B4-BE49-F238E27FC236}">
                            <a16:creationId xmlns:a16="http://schemas.microsoft.com/office/drawing/2014/main" id="{71BCC567-916F-7FEC-C65D-84F05A2F772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125538"/>
                        <a:ext cx="6089650" cy="3489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700B18F-9529-2D4D-7D3E-429B47665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20688"/>
            <a:ext cx="7989887" cy="4043363"/>
          </a:xfrm>
        </p:spPr>
        <p:txBody>
          <a:bodyPr/>
          <a:lstStyle/>
          <a:p>
            <a:pPr algn="l"/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To </a:t>
            </a:r>
            <a:r>
              <a:rPr lang="it-IT" altLang="it-IT" sz="2400" dirty="0" err="1">
                <a:sym typeface="Symbol" pitchFamily="2" charset="2"/>
              </a:rPr>
              <a:t>evaluate</a:t>
            </a:r>
            <a:r>
              <a:rPr lang="it-IT" altLang="it-IT" sz="2400" dirty="0">
                <a:sym typeface="Symbol" pitchFamily="2" charset="2"/>
              </a:rPr>
              <a:t> on a  </a:t>
            </a:r>
            <a:r>
              <a:rPr lang="it-IT" altLang="it-IT" sz="2400" dirty="0" err="1">
                <a:sym typeface="Symbol" pitchFamily="2" charset="2"/>
              </a:rPr>
              <a:t>dynamic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approach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it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is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necessary</a:t>
            </a:r>
            <a:r>
              <a:rPr lang="it-IT" altLang="it-IT" sz="2400" dirty="0">
                <a:sym typeface="Symbol" pitchFamily="2" charset="2"/>
              </a:rPr>
              <a:t> to </a:t>
            </a:r>
            <a:r>
              <a:rPr lang="it-IT" altLang="it-IT" sz="2400" dirty="0" err="1">
                <a:sym typeface="Symbol" pitchFamily="2" charset="2"/>
              </a:rPr>
              <a:t>define</a:t>
            </a:r>
            <a:r>
              <a:rPr lang="it-IT" altLang="it-IT" sz="2400" dirty="0">
                <a:sym typeface="Symbol" pitchFamily="2" charset="2"/>
              </a:rPr>
              <a:t> the pressure </a:t>
            </a:r>
            <a:r>
              <a:rPr lang="it-IT" altLang="it-IT" sz="2400" dirty="0" err="1">
                <a:sym typeface="Symbol" pitchFamily="2" charset="2"/>
              </a:rPr>
              <a:t>that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it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is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obtained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adopting</a:t>
            </a:r>
            <a:r>
              <a:rPr lang="it-IT" altLang="it-IT" sz="2400" dirty="0">
                <a:sym typeface="Symbol" pitchFamily="2" charset="2"/>
              </a:rPr>
              <a:t> the Bernoulli </a:t>
            </a:r>
            <a:r>
              <a:rPr lang="it-IT" altLang="it-IT" sz="2400" dirty="0" err="1">
                <a:sym typeface="Symbol" pitchFamily="2" charset="2"/>
              </a:rPr>
              <a:t>eq</a:t>
            </a:r>
            <a:r>
              <a:rPr lang="it-IT" altLang="it-IT" sz="2400" dirty="0">
                <a:sym typeface="Symbol" pitchFamily="2" charset="2"/>
              </a:rPr>
              <a:t>. In </a:t>
            </a:r>
            <a:r>
              <a:rPr lang="it-IT" altLang="it-IT" sz="2400" dirty="0" err="1">
                <a:sym typeface="Symbol" pitchFamily="2" charset="2"/>
              </a:rPr>
              <a:t>irrotanionl</a:t>
            </a:r>
            <a:r>
              <a:rPr lang="it-IT" altLang="it-IT" sz="2400" dirty="0">
                <a:sym typeface="Symbol" pitchFamily="2" charset="2"/>
              </a:rPr>
              <a:t> flow, </a:t>
            </a:r>
            <a:r>
              <a:rPr lang="it-IT" altLang="it-IT" sz="2400" dirty="0" err="1">
                <a:sym typeface="Symbol" pitchFamily="2" charset="2"/>
              </a:rPr>
              <a:t>as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p/ + </a:t>
            </a:r>
            <a:r>
              <a:rPr lang="it-IT" altLang="it-IT" sz="2400" dirty="0" err="1">
                <a:sym typeface="Symbol" pitchFamily="2" charset="2"/>
              </a:rPr>
              <a:t>gy</a:t>
            </a:r>
            <a:r>
              <a:rPr lang="it-IT" altLang="it-IT" sz="2400" dirty="0">
                <a:sym typeface="Symbol" pitchFamily="2" charset="2"/>
              </a:rPr>
              <a:t> + [(,</a:t>
            </a:r>
            <a:r>
              <a:rPr lang="it-IT" altLang="it-IT" sz="2400" baseline="-25000" dirty="0">
                <a:sym typeface="Symbol" pitchFamily="2" charset="2"/>
              </a:rPr>
              <a:t>x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+ [(,</a:t>
            </a:r>
            <a:r>
              <a:rPr lang="it-IT" altLang="it-IT" sz="2400" baseline="-25000" dirty="0">
                <a:sym typeface="Symbol" pitchFamily="2" charset="2"/>
              </a:rPr>
              <a:t>y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]/2</a:t>
            </a:r>
            <a:r>
              <a:rPr lang="it-IT" altLang="it-IT" sz="2400" baseline="30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+ ,</a:t>
            </a:r>
            <a:r>
              <a:rPr lang="it-IT" altLang="it-IT" sz="2400" baseline="-25000" dirty="0">
                <a:sym typeface="Symbol" pitchFamily="2" charset="2"/>
              </a:rPr>
              <a:t>t</a:t>
            </a:r>
            <a:r>
              <a:rPr lang="it-IT" altLang="it-IT" sz="2400" dirty="0">
                <a:sym typeface="Symbol" pitchFamily="2" charset="2"/>
              </a:rPr>
              <a:t>=0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that at the I ordine </a:t>
            </a:r>
            <a:r>
              <a:rPr lang="it-IT" altLang="it-IT" sz="2400" dirty="0" err="1">
                <a:sym typeface="Symbol" pitchFamily="2" charset="2"/>
              </a:rPr>
              <a:t>became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 p/ + </a:t>
            </a:r>
            <a:r>
              <a:rPr lang="it-IT" altLang="it-IT" sz="2400" dirty="0" err="1">
                <a:sym typeface="Symbol" pitchFamily="2" charset="2"/>
              </a:rPr>
              <a:t>gy</a:t>
            </a:r>
            <a:r>
              <a:rPr lang="it-IT" altLang="it-IT" sz="2400" dirty="0">
                <a:sym typeface="Symbol" pitchFamily="2" charset="2"/>
              </a:rPr>
              <a:t> + ,</a:t>
            </a:r>
            <a:r>
              <a:rPr lang="it-IT" altLang="it-IT" sz="2400" baseline="-25000" dirty="0">
                <a:sym typeface="Symbol" pitchFamily="2" charset="2"/>
              </a:rPr>
              <a:t>t</a:t>
            </a:r>
            <a:r>
              <a:rPr lang="it-IT" altLang="it-IT" sz="2400" dirty="0">
                <a:sym typeface="Symbol" pitchFamily="2" charset="2"/>
              </a:rPr>
              <a:t>=0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and </a:t>
            </a:r>
            <a:r>
              <a:rPr lang="it-IT" altLang="it-IT" sz="2400" dirty="0" err="1">
                <a:sym typeface="Symbol" pitchFamily="2" charset="2"/>
              </a:rPr>
              <a:t>introducing</a:t>
            </a:r>
            <a:r>
              <a:rPr lang="it-IT" altLang="it-IT" sz="2400" dirty="0">
                <a:sym typeface="Symbol" pitchFamily="2" charset="2"/>
              </a:rPr>
              <a:t> the </a:t>
            </a:r>
            <a:r>
              <a:rPr lang="it-IT" altLang="it-IT" sz="2400" dirty="0" err="1">
                <a:sym typeface="Symbol" pitchFamily="2" charset="2"/>
              </a:rPr>
              <a:t>axix</a:t>
            </a:r>
            <a:r>
              <a:rPr lang="it-IT" altLang="it-IT" sz="2400" dirty="0">
                <a:sym typeface="Symbol" pitchFamily="2" charset="2"/>
              </a:rPr>
              <a:t> s is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p= -g(s-h) + g[</a:t>
            </a:r>
            <a:r>
              <a:rPr lang="it-IT" altLang="it-IT" sz="2400" dirty="0" err="1">
                <a:sym typeface="Symbol" pitchFamily="2" charset="2"/>
              </a:rPr>
              <a:t>cosh</a:t>
            </a:r>
            <a:r>
              <a:rPr lang="it-IT" altLang="it-IT" sz="2400" dirty="0">
                <a:sym typeface="Symbol" pitchFamily="2" charset="2"/>
              </a:rPr>
              <a:t>(ks)/</a:t>
            </a:r>
            <a:r>
              <a:rPr lang="it-IT" altLang="it-IT" sz="2400" dirty="0" err="1">
                <a:sym typeface="Symbol" pitchFamily="2" charset="2"/>
              </a:rPr>
              <a:t>cosh</a:t>
            </a:r>
            <a:r>
              <a:rPr lang="it-IT" altLang="it-IT" sz="2400" dirty="0">
                <a:sym typeface="Symbol" pitchFamily="2" charset="2"/>
              </a:rPr>
              <a:t>(</a:t>
            </a:r>
            <a:r>
              <a:rPr lang="it-IT" altLang="it-IT" sz="2400" dirty="0" err="1">
                <a:sym typeface="Symbol" pitchFamily="2" charset="2"/>
              </a:rPr>
              <a:t>kh</a:t>
            </a:r>
            <a:r>
              <a:rPr lang="it-IT" altLang="it-IT" sz="2400" dirty="0">
                <a:sym typeface="Symbol" pitchFamily="2" charset="2"/>
              </a:rPr>
              <a:t>)]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That shows the </a:t>
            </a:r>
            <a:r>
              <a:rPr lang="it-IT" altLang="it-IT" sz="2400" dirty="0" err="1">
                <a:sym typeface="Symbol" pitchFamily="2" charset="2"/>
              </a:rPr>
              <a:t>hydrostatic</a:t>
            </a:r>
            <a:r>
              <a:rPr lang="it-IT" altLang="it-IT" sz="2400" dirty="0">
                <a:sym typeface="Symbol" pitchFamily="2" charset="2"/>
              </a:rPr>
              <a:t> componente and the dynamic component  that it is </a:t>
            </a:r>
            <a:r>
              <a:rPr lang="it-IT" altLang="it-IT" sz="2400" dirty="0" err="1">
                <a:sym typeface="Symbol" pitchFamily="2" charset="2"/>
              </a:rPr>
              <a:t>proportional</a:t>
            </a:r>
            <a:r>
              <a:rPr lang="it-IT" altLang="it-IT" sz="2400" dirty="0">
                <a:sym typeface="Symbol" pitchFamily="2" charset="2"/>
              </a:rPr>
              <a:t> to the </a:t>
            </a:r>
            <a:r>
              <a:rPr lang="it-IT" altLang="it-IT" sz="2400" dirty="0" err="1">
                <a:sym typeface="Symbol" pitchFamily="2" charset="2"/>
              </a:rPr>
              <a:t>response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factor</a:t>
            </a:r>
            <a:r>
              <a:rPr lang="it-IT" altLang="it-IT" sz="2400" dirty="0">
                <a:sym typeface="Symbol" pitchFamily="2" charset="2"/>
              </a:rPr>
              <a:t> 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K</a:t>
            </a:r>
            <a:r>
              <a:rPr lang="it-IT" altLang="it-IT" sz="2400" baseline="-25000" dirty="0">
                <a:sym typeface="Symbol" pitchFamily="2" charset="2"/>
              </a:rPr>
              <a:t>p</a:t>
            </a:r>
            <a:r>
              <a:rPr lang="it-IT" altLang="it-IT" sz="2400" dirty="0">
                <a:sym typeface="Symbol" pitchFamily="2" charset="2"/>
              </a:rPr>
              <a:t>= </a:t>
            </a:r>
            <a:r>
              <a:rPr lang="it-IT" altLang="it-IT" sz="2400" dirty="0" err="1">
                <a:sym typeface="Symbol" pitchFamily="2" charset="2"/>
              </a:rPr>
              <a:t>cosh</a:t>
            </a:r>
            <a:r>
              <a:rPr lang="it-IT" altLang="it-IT" sz="2400" dirty="0">
                <a:sym typeface="Symbol" pitchFamily="2" charset="2"/>
              </a:rPr>
              <a:t>(ks)/</a:t>
            </a:r>
            <a:r>
              <a:rPr lang="it-IT" altLang="it-IT" sz="2400" dirty="0" err="1">
                <a:sym typeface="Symbol" pitchFamily="2" charset="2"/>
              </a:rPr>
              <a:t>cosh</a:t>
            </a:r>
            <a:r>
              <a:rPr lang="it-IT" altLang="it-IT" sz="2400" dirty="0">
                <a:sym typeface="Symbol" pitchFamily="2" charset="2"/>
              </a:rPr>
              <a:t>(</a:t>
            </a:r>
            <a:r>
              <a:rPr lang="it-IT" altLang="it-IT" sz="2400" dirty="0" err="1">
                <a:sym typeface="Symbol" pitchFamily="2" charset="2"/>
              </a:rPr>
              <a:t>kh</a:t>
            </a:r>
            <a:r>
              <a:rPr lang="it-IT" altLang="it-IT" sz="2400" dirty="0">
                <a:sym typeface="Symbol" pitchFamily="2" charset="2"/>
              </a:rPr>
              <a:t>) 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See </a:t>
            </a:r>
            <a:r>
              <a:rPr lang="it-IT" altLang="it-IT" sz="2400" dirty="0" err="1">
                <a:sym typeface="Symbol" pitchFamily="2" charset="2"/>
              </a:rPr>
              <a:t>next</a:t>
            </a:r>
            <a:r>
              <a:rPr lang="it-IT" altLang="it-IT" sz="2400" dirty="0">
                <a:sym typeface="Symbol" pitchFamily="2" charset="2"/>
              </a:rPr>
              <a:t> Figure 10</a:t>
            </a:r>
            <a:br>
              <a:rPr lang="it-IT" altLang="it-IT" sz="2400" dirty="0">
                <a:sym typeface="Symbol" pitchFamily="2" charset="2"/>
              </a:rPr>
            </a:br>
            <a:endParaRPr lang="it-IT" altLang="it-IT" sz="2400" dirty="0">
              <a:sym typeface="Symbol" pitchFamily="2" charset="2"/>
            </a:endParaRP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35FDD8AA-A78E-BE31-5B96-9123465F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79182684-322A-C25A-60B6-3A7175B56B3F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1042988" y="692150"/>
          <a:ext cx="6853237" cy="590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mmagine bitmap" r:id="rId2" imgW="6076950" imgH="4432300" progId="Paint.Picture">
                  <p:embed/>
                </p:oleObj>
              </mc:Choice>
              <mc:Fallback>
                <p:oleObj name="Immagine bitmap" r:id="rId2" imgW="6076950" imgH="4432300" progId="Paint.Picture">
                  <p:embed/>
                  <p:pic>
                    <p:nvPicPr>
                      <p:cNvPr id="29700" name="Object 4">
                        <a:extLst>
                          <a:ext uri="{FF2B5EF4-FFF2-40B4-BE49-F238E27FC236}">
                            <a16:creationId xmlns:a16="http://schemas.microsoft.com/office/drawing/2014/main" id="{79182684-322A-C25A-60B6-3A7175B56B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692150"/>
                        <a:ext cx="6853237" cy="590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22FC5B1-2E85-BEBE-8680-A4B00AD4C0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006" y="-1682577"/>
            <a:ext cx="7773987" cy="4979988"/>
          </a:xfrm>
        </p:spPr>
        <p:txBody>
          <a:bodyPr/>
          <a:lstStyle/>
          <a:p>
            <a:pPr algn="l"/>
            <a:r>
              <a:rPr lang="it-IT" altLang="it-IT" sz="2400" dirty="0">
                <a:sym typeface="Symbol" pitchFamily="2" charset="2"/>
              </a:rPr>
              <a:t>Total energy of </a:t>
            </a:r>
            <a:r>
              <a:rPr lang="it-IT" altLang="it-IT" sz="2400" dirty="0" err="1">
                <a:sym typeface="Symbol" pitchFamily="2" charset="2"/>
              </a:rPr>
              <a:t>sea</a:t>
            </a:r>
            <a:r>
              <a:rPr lang="it-IT" altLang="it-IT" sz="2400" dirty="0">
                <a:sym typeface="Symbol" pitchFamily="2" charset="2"/>
              </a:rPr>
              <a:t> state = </a:t>
            </a:r>
            <a:r>
              <a:rPr lang="it-IT" altLang="it-IT" sz="2400" dirty="0" err="1">
                <a:sym typeface="Symbol" pitchFamily="2" charset="2"/>
              </a:rPr>
              <a:t>Kinetical</a:t>
            </a:r>
            <a:r>
              <a:rPr lang="it-IT" altLang="it-IT" sz="2400" dirty="0">
                <a:sym typeface="Symbol" pitchFamily="2" charset="2"/>
              </a:rPr>
              <a:t> en. + </a:t>
            </a:r>
            <a:r>
              <a:rPr lang="it-IT" altLang="it-IT" sz="2400" dirty="0" err="1">
                <a:sym typeface="Symbol" pitchFamily="2" charset="2"/>
              </a:rPr>
              <a:t>Potential</a:t>
            </a:r>
            <a:r>
              <a:rPr lang="it-IT" altLang="it-IT" sz="2400" dirty="0">
                <a:sym typeface="Symbol" pitchFamily="2" charset="2"/>
              </a:rPr>
              <a:t> en.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E</a:t>
            </a:r>
            <a:r>
              <a:rPr lang="it-IT" altLang="it-IT" sz="2400" baseline="-25000" dirty="0" err="1">
                <a:sym typeface="Symbol" pitchFamily="2" charset="2"/>
              </a:rPr>
              <a:t>p</a:t>
            </a:r>
            <a:r>
              <a:rPr lang="it-IT" altLang="it-IT" sz="2400" dirty="0">
                <a:sym typeface="Symbol" pitchFamily="2" charset="2"/>
              </a:rPr>
              <a:t>()= </a:t>
            </a:r>
            <a:r>
              <a:rPr lang="it-IT" altLang="it-IT" sz="2400" baseline="-25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</a:t>
            </a:r>
            <a:r>
              <a:rPr lang="it-IT" altLang="it-IT" sz="2400" dirty="0" err="1">
                <a:sym typeface="Symbol" pitchFamily="2" charset="2"/>
              </a:rPr>
              <a:t>gydy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only</a:t>
            </a:r>
            <a:r>
              <a:rPr lang="it-IT" altLang="it-IT" sz="2400" dirty="0">
                <a:sym typeface="Symbol" pitchFamily="2" charset="2"/>
              </a:rPr>
              <a:t> over the </a:t>
            </a:r>
            <a:r>
              <a:rPr lang="it-IT" altLang="it-IT" sz="2400" dirty="0" err="1">
                <a:sym typeface="Symbol" pitchFamily="2" charset="2"/>
              </a:rPr>
              <a:t>mean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sea</a:t>
            </a:r>
            <a:r>
              <a:rPr lang="it-IT" altLang="it-IT" sz="2400" dirty="0">
                <a:sym typeface="Symbol" pitchFamily="2" charset="2"/>
              </a:rPr>
              <a:t> water </a:t>
            </a:r>
            <a:r>
              <a:rPr lang="it-IT" altLang="it-IT" sz="2400" dirty="0" err="1">
                <a:sym typeface="Symbol" pitchFamily="2" charset="2"/>
              </a:rPr>
              <a:t>level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E</a:t>
            </a:r>
            <a:r>
              <a:rPr lang="it-IT" altLang="it-IT" sz="2400" baseline="-25000" dirty="0" err="1">
                <a:sym typeface="Symbol" pitchFamily="2" charset="2"/>
              </a:rPr>
              <a:t>c</a:t>
            </a:r>
            <a:r>
              <a:rPr lang="it-IT" altLang="it-IT" sz="2400" dirty="0">
                <a:sym typeface="Symbol" pitchFamily="2" charset="2"/>
              </a:rPr>
              <a:t>()= </a:t>
            </a:r>
            <a:r>
              <a:rPr lang="it-IT" altLang="it-IT" sz="2400" baseline="-25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</a:t>
            </a:r>
            <a:r>
              <a:rPr lang="it-IT" altLang="it-IT" sz="2400" baseline="-25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[(</a:t>
            </a:r>
            <a:r>
              <a:rPr lang="it-IT" altLang="it-IT" sz="2400" dirty="0" err="1">
                <a:sym typeface="Symbol" pitchFamily="2" charset="2"/>
              </a:rPr>
              <a:t>v,</a:t>
            </a:r>
            <a:r>
              <a:rPr lang="it-IT" altLang="it-IT" sz="2400" baseline="-25000" dirty="0" err="1">
                <a:sym typeface="Symbol" pitchFamily="2" charset="2"/>
              </a:rPr>
              <a:t>x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+ (</a:t>
            </a:r>
            <a:r>
              <a:rPr lang="it-IT" altLang="it-IT" sz="2400" dirty="0" err="1">
                <a:sym typeface="Symbol" pitchFamily="2" charset="2"/>
              </a:rPr>
              <a:t>v,</a:t>
            </a:r>
            <a:r>
              <a:rPr lang="it-IT" altLang="it-IT" sz="2400" baseline="-25000" dirty="0" err="1">
                <a:sym typeface="Symbol" pitchFamily="2" charset="2"/>
              </a:rPr>
              <a:t>y</a:t>
            </a:r>
            <a:r>
              <a:rPr lang="it-IT" altLang="it-IT" sz="2400" dirty="0">
                <a:sym typeface="Symbol" pitchFamily="2" charset="2"/>
              </a:rPr>
              <a:t>)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/2</a:t>
            </a:r>
            <a:r>
              <a:rPr lang="it-IT" altLang="it-IT" sz="2400" baseline="30000" dirty="0">
                <a:sym typeface="Symbol" pitchFamily="2" charset="2"/>
              </a:rPr>
              <a:t> </a:t>
            </a:r>
            <a:r>
              <a:rPr lang="it-IT" altLang="it-IT" sz="2400" dirty="0">
                <a:sym typeface="Symbol" pitchFamily="2" charset="2"/>
              </a:rPr>
              <a:t>]</a:t>
            </a:r>
            <a:r>
              <a:rPr lang="it-IT" altLang="it-IT" sz="2400" dirty="0" err="1">
                <a:sym typeface="Symbol" pitchFamily="2" charset="2"/>
              </a:rPr>
              <a:t>dy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only</a:t>
            </a:r>
            <a:r>
              <a:rPr lang="it-IT" altLang="it-IT" sz="2400" dirty="0">
                <a:sym typeface="Symbol" pitchFamily="2" charset="2"/>
              </a:rPr>
              <a:t> under the </a:t>
            </a:r>
            <a:r>
              <a:rPr lang="it-IT" altLang="it-IT" sz="2400" dirty="0" err="1">
                <a:sym typeface="Symbol" pitchFamily="2" charset="2"/>
              </a:rPr>
              <a:t>mean</a:t>
            </a:r>
            <a:r>
              <a:rPr lang="it-IT" altLang="it-IT" sz="2400" dirty="0">
                <a:sym typeface="Symbol" pitchFamily="2" charset="2"/>
              </a:rPr>
              <a:t> </a:t>
            </a:r>
            <a:r>
              <a:rPr lang="it-IT" altLang="it-IT" sz="2400" dirty="0" err="1">
                <a:sym typeface="Symbol" pitchFamily="2" charset="2"/>
              </a:rPr>
              <a:t>sea</a:t>
            </a:r>
            <a:r>
              <a:rPr lang="it-IT" altLang="it-IT" sz="2400" dirty="0">
                <a:sym typeface="Symbol" pitchFamily="2" charset="2"/>
              </a:rPr>
              <a:t> water </a:t>
            </a:r>
            <a:r>
              <a:rPr lang="it-IT" altLang="it-IT" sz="2400" dirty="0" err="1">
                <a:sym typeface="Symbol" pitchFamily="2" charset="2"/>
              </a:rPr>
              <a:t>level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over a </a:t>
            </a:r>
            <a:r>
              <a:rPr lang="it-IT" altLang="it-IT" sz="2400" dirty="0" err="1">
                <a:sym typeface="Symbol" pitchFamily="2" charset="2"/>
              </a:rPr>
              <a:t>period</a:t>
            </a:r>
            <a:r>
              <a:rPr lang="it-IT" altLang="it-IT" sz="2400" dirty="0">
                <a:sym typeface="Symbol" pitchFamily="2" charset="2"/>
              </a:rPr>
              <a:t> equale to 2, </a:t>
            </a: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 err="1">
                <a:sym typeface="Symbol" pitchFamily="2" charset="2"/>
              </a:rPr>
              <a:t>E</a:t>
            </a:r>
            <a:r>
              <a:rPr lang="it-IT" altLang="it-IT" sz="2400" baseline="-25000" dirty="0" err="1">
                <a:sym typeface="Symbol" pitchFamily="2" charset="2"/>
              </a:rPr>
              <a:t>p</a:t>
            </a:r>
            <a:r>
              <a:rPr lang="it-IT" altLang="it-IT" sz="2400" dirty="0">
                <a:sym typeface="Symbol" pitchFamily="2" charset="2"/>
              </a:rPr>
              <a:t>=</a:t>
            </a:r>
            <a:r>
              <a:rPr lang="it-IT" altLang="it-IT" sz="2400" dirty="0" err="1">
                <a:sym typeface="Symbol" pitchFamily="2" charset="2"/>
              </a:rPr>
              <a:t>E</a:t>
            </a:r>
            <a:r>
              <a:rPr lang="it-IT" altLang="it-IT" sz="2400" baseline="-25000" dirty="0" err="1">
                <a:sym typeface="Symbol" pitchFamily="2" charset="2"/>
              </a:rPr>
              <a:t>c</a:t>
            </a:r>
            <a:r>
              <a:rPr lang="it-IT" altLang="it-IT" sz="2400" dirty="0">
                <a:sym typeface="Symbol" pitchFamily="2" charset="2"/>
              </a:rPr>
              <a:t>= gH</a:t>
            </a:r>
            <a:r>
              <a:rPr lang="it-IT" altLang="it-IT" sz="2400" baseline="30000" dirty="0">
                <a:sym typeface="Symbol" pitchFamily="2" charset="2"/>
              </a:rPr>
              <a:t>2</a:t>
            </a:r>
            <a:r>
              <a:rPr lang="it-IT" altLang="it-IT" sz="2400" dirty="0">
                <a:sym typeface="Symbol" pitchFamily="2" charset="2"/>
              </a:rPr>
              <a:t>/8 </a:t>
            </a:r>
            <a:br>
              <a:rPr lang="it-IT" altLang="it-IT" sz="2400" dirty="0">
                <a:sym typeface="Symbol" pitchFamily="2" charset="2"/>
              </a:rPr>
            </a:br>
            <a:br>
              <a:rPr lang="it-IT" altLang="it-IT" sz="2400" dirty="0">
                <a:sym typeface="Symbol" pitchFamily="2" charset="2"/>
              </a:rPr>
            </a:br>
            <a:r>
              <a:rPr lang="it-IT" altLang="it-IT" sz="2400" dirty="0">
                <a:sym typeface="Symbol" pitchFamily="2" charset="2"/>
              </a:rPr>
              <a:t>on deep water and on </a:t>
            </a:r>
            <a:r>
              <a:rPr lang="it-IT" altLang="it-IT" sz="2400" dirty="0" err="1">
                <a:sym typeface="Symbol" pitchFamily="2" charset="2"/>
              </a:rPr>
              <a:t>shallow</a:t>
            </a:r>
            <a:r>
              <a:rPr lang="it-IT" altLang="it-IT" sz="2400" dirty="0">
                <a:sym typeface="Symbol" pitchFamily="2" charset="2"/>
              </a:rPr>
              <a:t> water </a:t>
            </a:r>
            <a:r>
              <a:rPr lang="it-IT" altLang="it-IT" sz="2400" dirty="0" err="1">
                <a:sym typeface="Symbol" pitchFamily="2" charset="2"/>
              </a:rPr>
              <a:t>conditions</a:t>
            </a:r>
            <a:br>
              <a:rPr lang="it-IT" altLang="it-IT" sz="2400" dirty="0">
                <a:sym typeface="Symbol" pitchFamily="2" charset="2"/>
              </a:rPr>
            </a:br>
            <a:endParaRPr lang="it-IT" altLang="it-IT" sz="2400" dirty="0">
              <a:sym typeface="Symbol" pitchFamily="2" charset="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652</Words>
  <Application>Microsoft Office PowerPoint</Application>
  <PresentationFormat>Presentazione su schermo (4:3)</PresentationFormat>
  <Paragraphs>34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Struttura predefinita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The Stream Function is   ,y = ,x  - ,x = ,y    = ga/[sinh (ks)/cos(kh)]cos  and consequenlty the current line are described by    ga/[sinh (ks)/cos(kh)]cos = costante   </vt:lpstr>
      <vt:lpstr>Presentazione standard di PowerPoint</vt:lpstr>
      <vt:lpstr>    To evaluate on a  dynamic approach it is necessary to define the pressure that it is obtained adopting the Bernoulli eq. In irrotanionl flow, as  p/ + gy + [(,x)2+ [(,y)2]/2 + ,t=0  that at the I ordine became  p/ + gy + ,t=0 and introducing the axix s is  p= -g(s-h) + g[cosh(ks)/cosh(kh)]  That shows the hydrostatic componente and the dynamic component  that it is proportional to the response factor  Kp= cosh(ks)/cosh(kh)   See next Figure 10 </vt:lpstr>
      <vt:lpstr>Presentazione standard di PowerPoint</vt:lpstr>
      <vt:lpstr>Total energy of sea state = Kinetical en. + Potential en.  Ep()=  gydy only over the mean sea water level  Ec()=   [(v,x)2+ (v,y)2/2 ]dy only under the mean sea water level  over a period equale to 2,  Ep=Ec= gH2/8   on deep water and on shallow water conditions </vt:lpstr>
      <vt:lpstr>Instantaneous, local energy flux due to wave motion and related to a vertical section perpendicular to the direction of propagation and extending from the bottom to the free surface expressed by  Ef = [pd+ [(v,x)2+ (v,y)2/2 ] v,xdy  introducing some approximation and semplifications we obtain  Ef=Ecg on deep water and in shallow water became  Ef=( ga2/2)c/2 Ef ~ =( ga2/2)c</vt:lpstr>
      <vt:lpstr>Presentazione standard di PowerPoint</vt:lpstr>
      <vt:lpstr>The superposition of wave trains with equal amplitude but wave numbers and angular frequencies that differ from each other by small amounts k and  gives rise to wave groups that propagate with a particular speed referred to as group velocity  </vt:lpstr>
      <vt:lpstr>Presentazione standard di PowerPoint</vt:lpstr>
      <vt:lpstr>Presentazione standard di PowerPoint</vt:lpstr>
    </vt:vector>
  </TitlesOfParts>
  <Company>CIMA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act</dc:creator>
  <cp:lastModifiedBy>Angela Celeste Taramasso</cp:lastModifiedBy>
  <cp:revision>31</cp:revision>
  <dcterms:created xsi:type="dcterms:W3CDTF">2003-03-04T14:13:25Z</dcterms:created>
  <dcterms:modified xsi:type="dcterms:W3CDTF">2024-10-30T12:40:26Z</dcterms:modified>
</cp:coreProperties>
</file>