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5"/>
  </p:notesMasterIdLst>
  <p:sldIdLst>
    <p:sldId id="256" r:id="rId2"/>
    <p:sldId id="264" r:id="rId3"/>
    <p:sldId id="258" r:id="rId4"/>
    <p:sldId id="265" r:id="rId5"/>
    <p:sldId id="259" r:id="rId6"/>
    <p:sldId id="266" r:id="rId7"/>
    <p:sldId id="260" r:id="rId8"/>
    <p:sldId id="267" r:id="rId9"/>
    <p:sldId id="268" r:id="rId10"/>
    <p:sldId id="269" r:id="rId11"/>
    <p:sldId id="323" r:id="rId12"/>
    <p:sldId id="324" r:id="rId13"/>
    <p:sldId id="325"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51" autoAdjust="0"/>
    <p:restoredTop sz="91289" autoAdjust="0"/>
  </p:normalViewPr>
  <p:slideViewPr>
    <p:cSldViewPr snapToGrid="0" snapToObjects="1">
      <p:cViewPr varScale="1">
        <p:scale>
          <a:sx n="81" d="100"/>
          <a:sy n="81" d="100"/>
        </p:scale>
        <p:origin x="1896" y="176"/>
      </p:cViewPr>
      <p:guideLst>
        <p:guide orient="horz" pos="2160"/>
        <p:guide pos="2880"/>
      </p:guideLst>
    </p:cSldViewPr>
  </p:slideViewPr>
  <p:notesTextViewPr>
    <p:cViewPr>
      <p:scale>
        <a:sx n="100" d="100"/>
        <a:sy n="100" d="100"/>
      </p:scale>
      <p:origin x="0" y="0"/>
    </p:cViewPr>
  </p:notesTextViewPr>
  <p:sorterViewPr>
    <p:cViewPr>
      <p:scale>
        <a:sx n="1" d="1"/>
        <a:sy n="1" d="1"/>
      </p:scale>
      <p:origin x="0" y="520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FD3BC0E-B3E1-2F4F-A68D-069C67DEEE04}" type="datetimeFigureOut">
              <a:rPr lang="it-IT" smtClean="0"/>
              <a:t>29/09/24</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1F74FE3-43AB-DC40-8563-06A5F0D5974C}" type="slidenum">
              <a:rPr lang="it-IT" smtClean="0"/>
              <a:t>‹N›</a:t>
            </a:fld>
            <a:endParaRPr lang="it-IT"/>
          </a:p>
        </p:txBody>
      </p:sp>
    </p:spTree>
    <p:extLst>
      <p:ext uri="{BB962C8B-B14F-4D97-AF65-F5344CB8AC3E}">
        <p14:creationId xmlns:p14="http://schemas.microsoft.com/office/powerpoint/2010/main" val="295012029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err="1"/>
              <a:t>Beneath</a:t>
            </a:r>
            <a:r>
              <a:rPr lang="it-IT" dirty="0"/>
              <a:t> the </a:t>
            </a:r>
            <a:r>
              <a:rPr lang="it-IT" dirty="0" err="1"/>
              <a:t>surface</a:t>
            </a:r>
            <a:r>
              <a:rPr lang="it-IT" dirty="0"/>
              <a:t> sotto la superficie</a:t>
            </a:r>
          </a:p>
        </p:txBody>
      </p:sp>
      <p:sp>
        <p:nvSpPr>
          <p:cNvPr id="4" name="Segnaposto numero diapositiva 3"/>
          <p:cNvSpPr>
            <a:spLocks noGrp="1"/>
          </p:cNvSpPr>
          <p:nvPr>
            <p:ph type="sldNum" sz="quarter" idx="10"/>
          </p:nvPr>
        </p:nvSpPr>
        <p:spPr/>
        <p:txBody>
          <a:bodyPr/>
          <a:lstStyle/>
          <a:p>
            <a:fld id="{81F74FE3-43AB-DC40-8563-06A5F0D5974C}" type="slidenum">
              <a:rPr lang="it-IT" smtClean="0"/>
              <a:t>8</a:t>
            </a:fld>
            <a:endParaRPr lang="it-IT"/>
          </a:p>
        </p:txBody>
      </p:sp>
    </p:spTree>
    <p:extLst>
      <p:ext uri="{BB962C8B-B14F-4D97-AF65-F5344CB8AC3E}">
        <p14:creationId xmlns:p14="http://schemas.microsoft.com/office/powerpoint/2010/main" val="14240168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err="1"/>
              <a:t>Swell</a:t>
            </a:r>
            <a:r>
              <a:rPr lang="it-IT" dirty="0"/>
              <a:t> onda lunga</a:t>
            </a:r>
          </a:p>
        </p:txBody>
      </p:sp>
      <p:sp>
        <p:nvSpPr>
          <p:cNvPr id="4" name="Segnaposto numero diapositiva 3"/>
          <p:cNvSpPr>
            <a:spLocks noGrp="1"/>
          </p:cNvSpPr>
          <p:nvPr>
            <p:ph type="sldNum" sz="quarter" idx="10"/>
          </p:nvPr>
        </p:nvSpPr>
        <p:spPr/>
        <p:txBody>
          <a:bodyPr/>
          <a:lstStyle/>
          <a:p>
            <a:fld id="{81F74FE3-43AB-DC40-8563-06A5F0D5974C}" type="slidenum">
              <a:rPr lang="it-IT" smtClean="0"/>
              <a:t>9</a:t>
            </a:fld>
            <a:endParaRPr lang="it-IT"/>
          </a:p>
        </p:txBody>
      </p:sp>
    </p:spTree>
    <p:extLst>
      <p:ext uri="{BB962C8B-B14F-4D97-AF65-F5344CB8AC3E}">
        <p14:creationId xmlns:p14="http://schemas.microsoft.com/office/powerpoint/2010/main" val="2412788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it-IT"/>
              <a:t>Fare clic per modificare stile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E30E2307-1E40-4E12-8716-25BFDA8E7013}" type="datetime1">
              <a:rPr lang="en-US" smtClean="0"/>
              <a:pPr/>
              <a:t>9/29/24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7D7A59-36E2-48B9-B146-C1E59501F63F}" type="slidenum">
              <a:rPr lang="en-US" smtClean="0"/>
              <a:pPr/>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stile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10"/>
          </p:nvPr>
        </p:nvSpPr>
        <p:spPr/>
        <p:txBody>
          <a:bodyPr/>
          <a:lstStyle/>
          <a:p>
            <a:fld id="{E5CFCF5A-EA79-452C-A52C-1A2668C2E7DF}" type="datetime1">
              <a:rPr lang="en-US" smtClean="0"/>
              <a:pPr/>
              <a:t>9/29/24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7D7A59-36E2-48B9-B146-C1E59501F63F}"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olo verticale e testo">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2E5C4C28-BD4B-4892-9A2D-6E19BD753A9A}" type="datetime1">
              <a:rPr lang="en-US" smtClean="0"/>
              <a:pPr/>
              <a:t>9/29/24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7D7A59-36E2-48B9-B146-C1E59501F63F}" type="slidenum">
              <a:rPr lang="en-US" smtClean="0"/>
              <a:pPr/>
              <a:t>‹N›</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it-IT"/>
              <a:t>Fare clic per modificare stile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10"/>
          </p:nvPr>
        </p:nvSpPr>
        <p:spPr/>
        <p:txBody>
          <a:bodyPr/>
          <a:lstStyle/>
          <a:p>
            <a:fld id="{61FD9D02-426E-46C9-9EE9-0DE1EF8B2838}" type="datetime1">
              <a:rPr lang="en-US" smtClean="0"/>
              <a:pPr/>
              <a:t>9/29/24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7D7A59-36E2-48B9-B146-C1E59501F63F}" type="slidenum">
              <a:rPr lang="en-US" smtClean="0"/>
              <a:pPr/>
              <a:t>‹N›</a:t>
            </a:fld>
            <a:endParaRPr lang="en-US"/>
          </a:p>
        </p:txBody>
      </p:sp>
      <p:sp>
        <p:nvSpPr>
          <p:cNvPr id="7" name="Title 6"/>
          <p:cNvSpPr>
            <a:spLocks noGrp="1"/>
          </p:cNvSpPr>
          <p:nvPr>
            <p:ph type="title"/>
          </p:nvPr>
        </p:nvSpPr>
        <p:spPr/>
        <p:txBody>
          <a:bodyPr/>
          <a:lstStyle/>
          <a:p>
            <a:r>
              <a:rPr lang="it-IT"/>
              <a:t>Fare clic per modificare stile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it-IT"/>
              <a:t>Fare clic per modificare stile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7B8AEBBE-F8B2-42CF-9895-E86A608384EB}" type="datetime1">
              <a:rPr lang="en-US" smtClean="0"/>
              <a:pPr/>
              <a:t>9/29/24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7D7A59-36E2-48B9-B146-C1E59501F63F}" type="slidenum">
              <a:rPr lang="en-US" smtClean="0"/>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stile</a:t>
            </a:r>
            <a:endParaRPr lang="en-US"/>
          </a:p>
        </p:txBody>
      </p:sp>
      <p:sp>
        <p:nvSpPr>
          <p:cNvPr id="5" name="Date Placeholder 4"/>
          <p:cNvSpPr>
            <a:spLocks noGrp="1"/>
          </p:cNvSpPr>
          <p:nvPr>
            <p:ph type="dt" sz="half" idx="10"/>
          </p:nvPr>
        </p:nvSpPr>
        <p:spPr/>
        <p:txBody>
          <a:bodyPr/>
          <a:lstStyle/>
          <a:p>
            <a:fld id="{E1FAA6B6-10E5-4810-BC9F-DA72D8452E73}" type="datetime1">
              <a:rPr lang="en-US" smtClean="0"/>
              <a:pPr/>
              <a:t>9/29/24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7D7A59-36E2-48B9-B146-C1E59501F63F}" type="slidenum">
              <a:rPr lang="en-US" smtClean="0"/>
              <a:pPr/>
              <a:t>‹N›</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stile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6D18D072-EF12-4AA2-BD71-ABC68B06D0E2}" type="datetime1">
              <a:rPr lang="en-US" smtClean="0"/>
              <a:pPr/>
              <a:t>9/29/24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87D7A59-36E2-48B9-B146-C1E59501F63F}"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stile</a:t>
            </a:r>
            <a:endParaRPr lang="en-US"/>
          </a:p>
        </p:txBody>
      </p:sp>
      <p:sp>
        <p:nvSpPr>
          <p:cNvPr id="3" name="Date Placeholder 2"/>
          <p:cNvSpPr>
            <a:spLocks noGrp="1"/>
          </p:cNvSpPr>
          <p:nvPr>
            <p:ph type="dt" sz="half" idx="10"/>
          </p:nvPr>
        </p:nvSpPr>
        <p:spPr/>
        <p:txBody>
          <a:bodyPr/>
          <a:lstStyle/>
          <a:p>
            <a:fld id="{B8CDBF60-6CC3-4B74-A60D-3486985E4346}" type="datetime1">
              <a:rPr lang="en-US" smtClean="0"/>
              <a:pPr/>
              <a:t>9/29/24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87D7A59-36E2-48B9-B146-C1E59501F63F}"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o">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22714818-984F-4759-BF72-A33BDC1963BD}" type="datetime1">
              <a:rPr lang="en-US" smtClean="0"/>
              <a:pPr/>
              <a:t>9/29/24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87D7A59-36E2-48B9-B146-C1E59501F63F}"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9EA7E191-5F94-4FC1-B823-BD7CABF7FA06}" type="datetime1">
              <a:rPr lang="en-US" smtClean="0"/>
              <a:pPr/>
              <a:t>9/29/24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7D7A59-36E2-48B9-B146-C1E59501F63F}" type="slidenum">
              <a:rPr lang="en-US" smtClean="0"/>
              <a:pPr/>
              <a:t>‹N›</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it-IT"/>
              <a:t>Fare clic per modificare stile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it-IT"/>
              <a:t>Fare clic per modificare stile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88856D55-EFBE-4F9B-8A5F-09D42CA22A9B}" type="datetime1">
              <a:rPr lang="en-US" smtClean="0"/>
              <a:pPr/>
              <a:t>9/29/24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7D7A59-36E2-48B9-B146-C1E59501F63F}" type="slidenum">
              <a:rPr lang="en-US" smtClean="0"/>
              <a:pPr/>
              <a:t>‹N›</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Trascinare l'immagine su un segnaposto o fare clic sull'icona per aggiungerla</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it-IT"/>
              <a:t>Fare clic per modificare stile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9D1D110F-3F4E-48D9-B8AA-5D0E825AFDBA}" type="datetime1">
              <a:rPr lang="en-US" smtClean="0"/>
              <a:pPr/>
              <a:t>9/29/24</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dirty="0"/>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687D7A59-36E2-48B9-B146-C1E59501F63F}" type="slidenum">
              <a:rPr lang="en-US" smtClean="0"/>
              <a:pPr/>
              <a:t>‹N›</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hf sldNum="0" hdr="0" ftr="0" dt="0"/>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fontScale="90000"/>
          </a:bodyPr>
          <a:lstStyle/>
          <a:p>
            <a:r>
              <a:rPr lang="en-GB" sz="4900" b="1" dirty="0">
                <a:latin typeface="Times New Roman"/>
                <a:cs typeface="Times New Roman"/>
              </a:rPr>
              <a:t>Impacts of disasters on coastal environments</a:t>
            </a:r>
            <a:br>
              <a:rPr lang="it-IT" sz="4900" dirty="0"/>
            </a:br>
            <a:r>
              <a:rPr lang="it-IT" dirty="0"/>
              <a:t> </a:t>
            </a:r>
            <a:br>
              <a:rPr lang="it-IT" dirty="0"/>
            </a:br>
            <a:endParaRPr lang="it-IT" dirty="0"/>
          </a:p>
        </p:txBody>
      </p:sp>
      <p:sp>
        <p:nvSpPr>
          <p:cNvPr id="7" name="CasellaDiTesto 6"/>
          <p:cNvSpPr txBox="1"/>
          <p:nvPr/>
        </p:nvSpPr>
        <p:spPr>
          <a:xfrm>
            <a:off x="2742740" y="3607294"/>
            <a:ext cx="4048070" cy="1015663"/>
          </a:xfrm>
          <a:prstGeom prst="rect">
            <a:avLst/>
          </a:prstGeom>
          <a:noFill/>
        </p:spPr>
        <p:txBody>
          <a:bodyPr wrap="none" rtlCol="0">
            <a:spAutoFit/>
          </a:bodyPr>
          <a:lstStyle/>
          <a:p>
            <a:r>
              <a:rPr lang="it-IT" sz="2000" b="1" dirty="0">
                <a:latin typeface="Times New Roman"/>
                <a:cs typeface="Times New Roman"/>
              </a:rPr>
              <a:t>Angela Celeste TARAMASSO </a:t>
            </a:r>
            <a:r>
              <a:rPr lang="it-IT" sz="2000" b="1" dirty="0" err="1">
                <a:latin typeface="Times New Roman"/>
                <a:cs typeface="Times New Roman"/>
              </a:rPr>
              <a:t>PhD</a:t>
            </a:r>
            <a:endParaRPr lang="it-IT" sz="2000" b="1" dirty="0">
              <a:latin typeface="Times New Roman"/>
              <a:cs typeface="Times New Roman"/>
            </a:endParaRPr>
          </a:p>
          <a:p>
            <a:endParaRPr lang="it-IT" sz="2000" b="1" dirty="0">
              <a:latin typeface="Times New Roman"/>
              <a:cs typeface="Times New Roman"/>
            </a:endParaRPr>
          </a:p>
          <a:p>
            <a:r>
              <a:rPr lang="it-IT" sz="2000" b="1" i="1" dirty="0" err="1">
                <a:latin typeface="Times New Roman"/>
                <a:cs typeface="Times New Roman"/>
              </a:rPr>
              <a:t>angela.c.eleste</a:t>
            </a:r>
            <a:r>
              <a:rPr lang="it-IT" sz="2000" b="1" i="1" dirty="0">
                <a:latin typeface="Times New Roman"/>
                <a:cs typeface="Times New Roman"/>
              </a:rPr>
              <a:t> </a:t>
            </a:r>
            <a:r>
              <a:rPr lang="it-IT" sz="2000" b="1" i="1" dirty="0" err="1">
                <a:latin typeface="Times New Roman"/>
                <a:cs typeface="Times New Roman"/>
              </a:rPr>
              <a:t>taramasso@unige.it</a:t>
            </a:r>
            <a:endParaRPr lang="it-IT" sz="2000" b="1" i="1" dirty="0">
              <a:latin typeface="Times New Roman"/>
              <a:cs typeface="Times New Roman"/>
            </a:endParaRPr>
          </a:p>
        </p:txBody>
      </p:sp>
    </p:spTree>
    <p:extLst>
      <p:ext uri="{BB962C8B-B14F-4D97-AF65-F5344CB8AC3E}">
        <p14:creationId xmlns:p14="http://schemas.microsoft.com/office/powerpoint/2010/main" val="7713959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p:cNvPicPr>
            <a:picLocks noChangeAspect="1"/>
          </p:cNvPicPr>
          <p:nvPr/>
        </p:nvPicPr>
        <p:blipFill>
          <a:blip r:embed="rId2"/>
          <a:stretch>
            <a:fillRect/>
          </a:stretch>
        </p:blipFill>
        <p:spPr>
          <a:xfrm>
            <a:off x="368300" y="1016000"/>
            <a:ext cx="8394700" cy="4826000"/>
          </a:xfrm>
          <a:prstGeom prst="rect">
            <a:avLst/>
          </a:prstGeom>
        </p:spPr>
      </p:pic>
    </p:spTree>
    <p:extLst>
      <p:ext uri="{BB962C8B-B14F-4D97-AF65-F5344CB8AC3E}">
        <p14:creationId xmlns:p14="http://schemas.microsoft.com/office/powerpoint/2010/main" val="37758814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458084" y="1941777"/>
            <a:ext cx="8246627" cy="3416320"/>
          </a:xfrm>
          <a:prstGeom prst="rect">
            <a:avLst/>
          </a:prstGeom>
        </p:spPr>
        <p:txBody>
          <a:bodyPr wrap="square">
            <a:spAutoFit/>
          </a:bodyPr>
          <a:lstStyle/>
          <a:p>
            <a:pPr algn="just"/>
            <a:r>
              <a:rPr lang="en-US" sz="2400" dirty="0">
                <a:latin typeface="Times New Roman"/>
                <a:cs typeface="Times New Roman"/>
              </a:rPr>
              <a:t>A progressive wave may be represented by the variables </a:t>
            </a:r>
            <a:r>
              <a:rPr lang="en-US" sz="2400" i="1" dirty="0">
                <a:latin typeface="Times New Roman"/>
                <a:cs typeface="Times New Roman"/>
              </a:rPr>
              <a:t>x </a:t>
            </a:r>
            <a:r>
              <a:rPr lang="en-US" sz="2400" dirty="0">
                <a:latin typeface="Times New Roman"/>
                <a:cs typeface="Times New Roman"/>
              </a:rPr>
              <a:t>(</a:t>
            </a:r>
            <a:r>
              <a:rPr lang="en-US" sz="2400" b="1" dirty="0">
                <a:latin typeface="Times New Roman"/>
                <a:cs typeface="Times New Roman"/>
              </a:rPr>
              <a:t>spatial</a:t>
            </a:r>
            <a:r>
              <a:rPr lang="en-US" sz="2400" dirty="0">
                <a:latin typeface="Times New Roman"/>
                <a:cs typeface="Times New Roman"/>
              </a:rPr>
              <a:t>) and </a:t>
            </a:r>
            <a:r>
              <a:rPr lang="en-US" sz="2400" i="1" dirty="0">
                <a:latin typeface="Times New Roman"/>
                <a:cs typeface="Times New Roman"/>
              </a:rPr>
              <a:t>t </a:t>
            </a:r>
            <a:r>
              <a:rPr lang="en-US" sz="2400" dirty="0">
                <a:latin typeface="Times New Roman"/>
                <a:cs typeface="Times New Roman"/>
              </a:rPr>
              <a:t>(</a:t>
            </a:r>
            <a:r>
              <a:rPr lang="en-US" sz="2400" b="1" dirty="0">
                <a:latin typeface="Times New Roman"/>
                <a:cs typeface="Times New Roman"/>
              </a:rPr>
              <a:t>temporal</a:t>
            </a:r>
            <a:r>
              <a:rPr lang="en-US" sz="2400" dirty="0">
                <a:latin typeface="Times New Roman"/>
                <a:cs typeface="Times New Roman"/>
              </a:rPr>
              <a:t>) or by their combination (phase), defined as </a:t>
            </a:r>
            <a:r>
              <a:rPr lang="en-US" sz="2400" i="1" dirty="0" err="1">
                <a:latin typeface="Times New Roman"/>
                <a:cs typeface="Times New Roman"/>
              </a:rPr>
              <a:t>θ</a:t>
            </a:r>
            <a:r>
              <a:rPr lang="en-US" sz="2400" i="1" dirty="0">
                <a:latin typeface="Times New Roman"/>
                <a:cs typeface="Times New Roman"/>
              </a:rPr>
              <a:t> = </a:t>
            </a:r>
            <a:r>
              <a:rPr lang="en-US" sz="2400" i="1" dirty="0" err="1">
                <a:latin typeface="Times New Roman"/>
                <a:cs typeface="Times New Roman"/>
              </a:rPr>
              <a:t>kx</a:t>
            </a:r>
            <a:r>
              <a:rPr lang="en-US" sz="2400" i="1" dirty="0">
                <a:latin typeface="Times New Roman"/>
                <a:cs typeface="Times New Roman"/>
              </a:rPr>
              <a:t> - </a:t>
            </a:r>
            <a:r>
              <a:rPr lang="en-US" sz="2400" i="1" dirty="0" err="1">
                <a:latin typeface="Times New Roman"/>
                <a:cs typeface="Times New Roman"/>
              </a:rPr>
              <a:t>ωt</a:t>
            </a:r>
            <a:r>
              <a:rPr lang="en-US" sz="2400" dirty="0">
                <a:latin typeface="Times New Roman"/>
                <a:cs typeface="Times New Roman"/>
              </a:rPr>
              <a:t>, where </a:t>
            </a:r>
            <a:r>
              <a:rPr lang="en-US" sz="2400" i="1" dirty="0">
                <a:latin typeface="Times New Roman"/>
                <a:cs typeface="Times New Roman"/>
              </a:rPr>
              <a:t>k </a:t>
            </a:r>
            <a:r>
              <a:rPr lang="en-US" sz="2400" dirty="0">
                <a:latin typeface="Times New Roman"/>
                <a:cs typeface="Times New Roman"/>
              </a:rPr>
              <a:t>and </a:t>
            </a:r>
            <a:r>
              <a:rPr lang="en-US" sz="2400" i="1" dirty="0" err="1">
                <a:latin typeface="Times New Roman"/>
                <a:cs typeface="Times New Roman"/>
              </a:rPr>
              <a:t>ω</a:t>
            </a:r>
            <a:r>
              <a:rPr lang="en-US" sz="2400" i="1" dirty="0">
                <a:latin typeface="Times New Roman"/>
                <a:cs typeface="Times New Roman"/>
              </a:rPr>
              <a:t> </a:t>
            </a:r>
            <a:r>
              <a:rPr lang="en-US" sz="2400" dirty="0">
                <a:latin typeface="Times New Roman"/>
                <a:cs typeface="Times New Roman"/>
              </a:rPr>
              <a:t>are described in the following. The values of </a:t>
            </a:r>
            <a:r>
              <a:rPr lang="en-US" sz="2400" i="1" dirty="0" err="1">
                <a:latin typeface="Times New Roman"/>
                <a:cs typeface="Times New Roman"/>
              </a:rPr>
              <a:t>θ</a:t>
            </a:r>
            <a:r>
              <a:rPr lang="en-US" sz="2400" i="1" dirty="0">
                <a:latin typeface="Times New Roman"/>
                <a:cs typeface="Times New Roman"/>
              </a:rPr>
              <a:t> </a:t>
            </a:r>
            <a:r>
              <a:rPr lang="en-US" sz="2400" dirty="0">
                <a:latin typeface="Times New Roman"/>
                <a:cs typeface="Times New Roman"/>
              </a:rPr>
              <a:t>vary between 0 and 2π. </a:t>
            </a:r>
          </a:p>
          <a:p>
            <a:pPr algn="just"/>
            <a:r>
              <a:rPr lang="en-US" sz="2400" dirty="0">
                <a:latin typeface="Times New Roman"/>
                <a:cs typeface="Times New Roman"/>
              </a:rPr>
              <a:t>The previous figure depicts parameters that define a simple, progressive wave as it passes a </a:t>
            </a:r>
            <a:r>
              <a:rPr lang="en-US" sz="2400" u="sng" dirty="0">
                <a:latin typeface="Times New Roman"/>
                <a:cs typeface="Times New Roman"/>
              </a:rPr>
              <a:t>fixed point</a:t>
            </a:r>
            <a:r>
              <a:rPr lang="en-US" sz="2400" dirty="0">
                <a:latin typeface="Times New Roman"/>
                <a:cs typeface="Times New Roman"/>
              </a:rPr>
              <a:t> in the ocean. </a:t>
            </a:r>
          </a:p>
          <a:p>
            <a:pPr algn="just"/>
            <a:r>
              <a:rPr lang="en-US" sz="2400" dirty="0">
                <a:latin typeface="Times New Roman"/>
                <a:cs typeface="Times New Roman"/>
              </a:rPr>
              <a:t>A simple, periodic wave of permanent form propagating over a horizontal bottom may be </a:t>
            </a:r>
            <a:r>
              <a:rPr lang="en-US" sz="2400" u="sng" dirty="0">
                <a:latin typeface="Times New Roman"/>
                <a:cs typeface="Times New Roman"/>
              </a:rPr>
              <a:t>completely characterized by the wave height </a:t>
            </a:r>
            <a:r>
              <a:rPr lang="en-US" sz="2400" i="1" u="sng" dirty="0">
                <a:latin typeface="Times New Roman"/>
                <a:cs typeface="Times New Roman"/>
              </a:rPr>
              <a:t>H,  </a:t>
            </a:r>
            <a:r>
              <a:rPr lang="en-US" sz="2400" u="sng" dirty="0">
                <a:latin typeface="Times New Roman"/>
                <a:cs typeface="Times New Roman"/>
              </a:rPr>
              <a:t>wavelength </a:t>
            </a:r>
            <a:r>
              <a:rPr lang="en-US" sz="2400" i="1" u="sng" dirty="0">
                <a:latin typeface="Times New Roman"/>
                <a:cs typeface="Times New Roman"/>
              </a:rPr>
              <a:t>L </a:t>
            </a:r>
            <a:r>
              <a:rPr lang="en-US" sz="2400" u="sng" dirty="0">
                <a:latin typeface="Times New Roman"/>
                <a:cs typeface="Times New Roman"/>
              </a:rPr>
              <a:t>and water depth </a:t>
            </a:r>
            <a:r>
              <a:rPr lang="en-US" sz="2400" i="1" u="sng" dirty="0">
                <a:latin typeface="Times New Roman"/>
                <a:cs typeface="Times New Roman"/>
              </a:rPr>
              <a:t>d</a:t>
            </a:r>
            <a:r>
              <a:rPr lang="en-US" sz="2400" dirty="0">
                <a:latin typeface="Times New Roman"/>
                <a:cs typeface="Times New Roman"/>
              </a:rPr>
              <a:t>.</a:t>
            </a:r>
            <a:r>
              <a:rPr lang="it-IT" sz="2400" dirty="0">
                <a:latin typeface="Times New Roman"/>
                <a:cs typeface="Times New Roman"/>
              </a:rPr>
              <a:t> </a:t>
            </a:r>
          </a:p>
        </p:txBody>
      </p:sp>
    </p:spTree>
    <p:extLst>
      <p:ext uri="{BB962C8B-B14F-4D97-AF65-F5344CB8AC3E}">
        <p14:creationId xmlns:p14="http://schemas.microsoft.com/office/powerpoint/2010/main" val="3348724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478599" y="1306724"/>
            <a:ext cx="7841659" cy="1938992"/>
          </a:xfrm>
          <a:prstGeom prst="rect">
            <a:avLst/>
          </a:prstGeom>
        </p:spPr>
        <p:txBody>
          <a:bodyPr wrap="square">
            <a:spAutoFit/>
          </a:bodyPr>
          <a:lstStyle/>
          <a:p>
            <a:endParaRPr lang="en-US" sz="2400" b="1" dirty="0"/>
          </a:p>
          <a:p>
            <a:endParaRPr lang="en-US" sz="2400" b="1" dirty="0"/>
          </a:p>
          <a:p>
            <a:endParaRPr lang="en-US" b="1" dirty="0"/>
          </a:p>
          <a:p>
            <a:endParaRPr lang="en-US" b="1" dirty="0"/>
          </a:p>
          <a:p>
            <a:endParaRPr lang="en-US" b="1" dirty="0"/>
          </a:p>
          <a:p>
            <a:endParaRPr lang="it-IT" dirty="0"/>
          </a:p>
        </p:txBody>
      </p:sp>
      <p:sp>
        <p:nvSpPr>
          <p:cNvPr id="2" name="Rettangolo 1"/>
          <p:cNvSpPr/>
          <p:nvPr/>
        </p:nvSpPr>
        <p:spPr>
          <a:xfrm>
            <a:off x="809937" y="496923"/>
            <a:ext cx="7510321" cy="4893647"/>
          </a:xfrm>
          <a:prstGeom prst="rect">
            <a:avLst/>
          </a:prstGeom>
        </p:spPr>
        <p:txBody>
          <a:bodyPr wrap="square">
            <a:spAutoFit/>
          </a:bodyPr>
          <a:lstStyle/>
          <a:p>
            <a:pPr algn="just"/>
            <a:r>
              <a:rPr lang="en-US" sz="2400" dirty="0">
                <a:latin typeface="Times New Roman"/>
                <a:cs typeface="Times New Roman"/>
              </a:rPr>
              <a:t>The highest point of the wave is </a:t>
            </a:r>
            <a:r>
              <a:rPr lang="en-US" sz="2400" b="1" dirty="0">
                <a:latin typeface="Times New Roman"/>
                <a:cs typeface="Times New Roman"/>
              </a:rPr>
              <a:t>the </a:t>
            </a:r>
            <a:r>
              <a:rPr lang="en-US" sz="2400" b="1" i="1" dirty="0">
                <a:latin typeface="Times New Roman"/>
                <a:cs typeface="Times New Roman"/>
              </a:rPr>
              <a:t>crest </a:t>
            </a:r>
            <a:r>
              <a:rPr lang="en-US" sz="2400" dirty="0">
                <a:latin typeface="Times New Roman"/>
                <a:cs typeface="Times New Roman"/>
              </a:rPr>
              <a:t>and the lowest point is </a:t>
            </a:r>
            <a:r>
              <a:rPr lang="en-US" sz="2400" b="1" dirty="0">
                <a:latin typeface="Times New Roman"/>
                <a:cs typeface="Times New Roman"/>
              </a:rPr>
              <a:t>the </a:t>
            </a:r>
            <a:r>
              <a:rPr lang="en-US" sz="2400" b="1" i="1" dirty="0">
                <a:latin typeface="Times New Roman"/>
                <a:cs typeface="Times New Roman"/>
              </a:rPr>
              <a:t>trough</a:t>
            </a:r>
            <a:r>
              <a:rPr lang="en-US" sz="2400" dirty="0">
                <a:latin typeface="Times New Roman"/>
                <a:cs typeface="Times New Roman"/>
              </a:rPr>
              <a:t>. </a:t>
            </a:r>
          </a:p>
          <a:p>
            <a:pPr algn="just"/>
            <a:r>
              <a:rPr lang="en-US" sz="2400" dirty="0">
                <a:latin typeface="Times New Roman"/>
                <a:cs typeface="Times New Roman"/>
              </a:rPr>
              <a:t>For </a:t>
            </a:r>
            <a:r>
              <a:rPr lang="en-US" sz="2400" b="1" dirty="0">
                <a:latin typeface="Times New Roman"/>
                <a:cs typeface="Times New Roman"/>
              </a:rPr>
              <a:t>linear </a:t>
            </a:r>
            <a:r>
              <a:rPr lang="en-US" sz="2400" dirty="0">
                <a:latin typeface="Times New Roman"/>
                <a:cs typeface="Times New Roman"/>
              </a:rPr>
              <a:t>or small-amplitude waves, the height of the crest above the still-water level (SWL) and the distance of the trough below the SWL are each equal to the wave amplitude </a:t>
            </a:r>
            <a:r>
              <a:rPr lang="en-US" sz="2400" i="1" dirty="0">
                <a:latin typeface="Times New Roman"/>
                <a:cs typeface="Times New Roman"/>
              </a:rPr>
              <a:t>a</a:t>
            </a:r>
            <a:r>
              <a:rPr lang="en-US" sz="2400" dirty="0">
                <a:latin typeface="Times New Roman"/>
                <a:cs typeface="Times New Roman"/>
              </a:rPr>
              <a:t>. Therefore </a:t>
            </a:r>
            <a:r>
              <a:rPr lang="en-US" sz="2400" i="1" dirty="0">
                <a:latin typeface="Times New Roman"/>
                <a:cs typeface="Times New Roman"/>
              </a:rPr>
              <a:t>a = H/2</a:t>
            </a:r>
            <a:r>
              <a:rPr lang="en-US" sz="2400" dirty="0">
                <a:latin typeface="Times New Roman"/>
                <a:cs typeface="Times New Roman"/>
              </a:rPr>
              <a:t>, where </a:t>
            </a:r>
            <a:r>
              <a:rPr lang="en-US" sz="2400" i="1" dirty="0">
                <a:latin typeface="Times New Roman"/>
                <a:cs typeface="Times New Roman"/>
              </a:rPr>
              <a:t>H = the wave height</a:t>
            </a:r>
            <a:r>
              <a:rPr lang="en-US" sz="2400" dirty="0">
                <a:latin typeface="Times New Roman"/>
                <a:cs typeface="Times New Roman"/>
              </a:rPr>
              <a:t>. </a:t>
            </a:r>
          </a:p>
          <a:p>
            <a:pPr algn="just"/>
            <a:r>
              <a:rPr lang="en-US" sz="2400" dirty="0">
                <a:latin typeface="Times New Roman"/>
                <a:cs typeface="Times New Roman"/>
              </a:rPr>
              <a:t>The time interval between the passage of two successive wave crests or troughs at a given point is the </a:t>
            </a:r>
            <a:r>
              <a:rPr lang="en-US" sz="2400" i="1" dirty="0">
                <a:latin typeface="Times New Roman"/>
                <a:cs typeface="Times New Roman"/>
              </a:rPr>
              <a:t>wave period T</a:t>
            </a:r>
            <a:r>
              <a:rPr lang="en-US" sz="2400" dirty="0">
                <a:latin typeface="Times New Roman"/>
                <a:cs typeface="Times New Roman"/>
              </a:rPr>
              <a:t>. </a:t>
            </a:r>
          </a:p>
          <a:p>
            <a:pPr algn="just"/>
            <a:endParaRPr lang="en-US" sz="2400" dirty="0">
              <a:latin typeface="Times New Roman"/>
              <a:cs typeface="Times New Roman"/>
            </a:endParaRPr>
          </a:p>
          <a:p>
            <a:pPr algn="just"/>
            <a:r>
              <a:rPr lang="en-US" sz="2400" dirty="0">
                <a:latin typeface="Times New Roman"/>
                <a:cs typeface="Times New Roman"/>
              </a:rPr>
              <a:t>The </a:t>
            </a:r>
            <a:r>
              <a:rPr lang="en-US" sz="2400" i="1" dirty="0">
                <a:latin typeface="Times New Roman"/>
                <a:cs typeface="Times New Roman"/>
              </a:rPr>
              <a:t>wavelength L </a:t>
            </a:r>
            <a:r>
              <a:rPr lang="en-US" sz="2400" dirty="0">
                <a:latin typeface="Times New Roman"/>
                <a:cs typeface="Times New Roman"/>
              </a:rPr>
              <a:t>is the horizontal distance between two identical points on two successive wave crests or two successive wave troughs.</a:t>
            </a:r>
            <a:endParaRPr lang="it-IT" sz="2400" dirty="0">
              <a:latin typeface="Times New Roman"/>
              <a:cs typeface="Times New Roman"/>
            </a:endParaRPr>
          </a:p>
        </p:txBody>
      </p:sp>
    </p:spTree>
    <p:extLst>
      <p:ext uri="{BB962C8B-B14F-4D97-AF65-F5344CB8AC3E}">
        <p14:creationId xmlns:p14="http://schemas.microsoft.com/office/powerpoint/2010/main" val="15758105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589045" y="975442"/>
            <a:ext cx="7952104" cy="4893647"/>
          </a:xfrm>
          <a:prstGeom prst="rect">
            <a:avLst/>
          </a:prstGeom>
        </p:spPr>
        <p:txBody>
          <a:bodyPr wrap="square">
            <a:spAutoFit/>
          </a:bodyPr>
          <a:lstStyle/>
          <a:p>
            <a:pPr algn="just"/>
            <a:r>
              <a:rPr lang="en-US" sz="2400" dirty="0">
                <a:latin typeface="Times New Roman"/>
                <a:cs typeface="Times New Roman"/>
              </a:rPr>
              <a:t>Other wave parameters include </a:t>
            </a:r>
            <a:r>
              <a:rPr lang="en-US" sz="2400" dirty="0" err="1">
                <a:latin typeface="Times New Roman"/>
                <a:cs typeface="Times New Roman"/>
              </a:rPr>
              <a:t>ω</a:t>
            </a:r>
            <a:r>
              <a:rPr lang="en-US" sz="2400" dirty="0">
                <a:latin typeface="Times New Roman"/>
                <a:cs typeface="Times New Roman"/>
              </a:rPr>
              <a:t> = 2π/T the </a:t>
            </a:r>
            <a:r>
              <a:rPr lang="en-US" sz="2400" i="1" dirty="0">
                <a:latin typeface="Times New Roman"/>
                <a:cs typeface="Times New Roman"/>
              </a:rPr>
              <a:t>angular </a:t>
            </a:r>
            <a:r>
              <a:rPr lang="en-US" sz="2400" dirty="0">
                <a:latin typeface="Times New Roman"/>
                <a:cs typeface="Times New Roman"/>
              </a:rPr>
              <a:t>or </a:t>
            </a:r>
            <a:r>
              <a:rPr lang="en-US" sz="2400" b="1" i="1" dirty="0">
                <a:latin typeface="Times New Roman"/>
                <a:cs typeface="Times New Roman"/>
              </a:rPr>
              <a:t>radian frequency</a:t>
            </a:r>
            <a:r>
              <a:rPr lang="en-US" sz="2400" dirty="0">
                <a:latin typeface="Times New Roman"/>
                <a:cs typeface="Times New Roman"/>
              </a:rPr>
              <a:t>, the </a:t>
            </a:r>
            <a:r>
              <a:rPr lang="en-US" sz="2400" b="1" i="1" dirty="0">
                <a:latin typeface="Times New Roman"/>
                <a:cs typeface="Times New Roman"/>
              </a:rPr>
              <a:t>wave number </a:t>
            </a:r>
            <a:r>
              <a:rPr lang="en-US" sz="2400" i="1" dirty="0">
                <a:latin typeface="Times New Roman"/>
                <a:cs typeface="Times New Roman"/>
              </a:rPr>
              <a:t>k = 2π/L</a:t>
            </a:r>
            <a:r>
              <a:rPr lang="en-US" sz="2400" dirty="0">
                <a:latin typeface="Times New Roman"/>
                <a:cs typeface="Times New Roman"/>
              </a:rPr>
              <a:t>, the </a:t>
            </a:r>
            <a:r>
              <a:rPr lang="en-US" sz="2400" i="1" dirty="0">
                <a:latin typeface="Times New Roman"/>
                <a:cs typeface="Times New Roman"/>
              </a:rPr>
              <a:t>phase velocity </a:t>
            </a:r>
            <a:r>
              <a:rPr lang="en-US" sz="2400" dirty="0">
                <a:latin typeface="Times New Roman"/>
                <a:cs typeface="Times New Roman"/>
              </a:rPr>
              <a:t>or </a:t>
            </a:r>
            <a:r>
              <a:rPr lang="en-US" sz="2400" b="1" i="1" dirty="0">
                <a:latin typeface="Times New Roman"/>
                <a:cs typeface="Times New Roman"/>
              </a:rPr>
              <a:t>wave celerity </a:t>
            </a:r>
            <a:r>
              <a:rPr lang="en-US" sz="2400" i="1" dirty="0">
                <a:latin typeface="Times New Roman"/>
                <a:cs typeface="Times New Roman"/>
              </a:rPr>
              <a:t>C </a:t>
            </a:r>
            <a:r>
              <a:rPr lang="en-US" sz="2400" dirty="0">
                <a:latin typeface="Times New Roman"/>
                <a:cs typeface="Times New Roman"/>
              </a:rPr>
              <a:t>= </a:t>
            </a:r>
            <a:r>
              <a:rPr lang="en-US" sz="2400" i="1" dirty="0">
                <a:latin typeface="Times New Roman"/>
                <a:cs typeface="Times New Roman"/>
              </a:rPr>
              <a:t>L/T </a:t>
            </a:r>
            <a:r>
              <a:rPr lang="en-US" sz="2400" dirty="0">
                <a:latin typeface="Times New Roman"/>
                <a:cs typeface="Times New Roman"/>
              </a:rPr>
              <a:t>= </a:t>
            </a:r>
            <a:r>
              <a:rPr lang="en-US" sz="2400" i="1" dirty="0" err="1">
                <a:latin typeface="Times New Roman"/>
                <a:cs typeface="Times New Roman"/>
              </a:rPr>
              <a:t>ω</a:t>
            </a:r>
            <a:r>
              <a:rPr lang="en-US" sz="2400" i="1" dirty="0">
                <a:latin typeface="Times New Roman"/>
                <a:cs typeface="Times New Roman"/>
              </a:rPr>
              <a:t>/k</a:t>
            </a:r>
            <a:r>
              <a:rPr lang="en-US" sz="2400" dirty="0">
                <a:latin typeface="Times New Roman"/>
                <a:cs typeface="Times New Roman"/>
              </a:rPr>
              <a:t>, the </a:t>
            </a:r>
            <a:r>
              <a:rPr lang="en-US" sz="2400" b="1" i="1" dirty="0">
                <a:latin typeface="Times New Roman"/>
                <a:cs typeface="Times New Roman"/>
              </a:rPr>
              <a:t>wave steepness </a:t>
            </a:r>
            <a:r>
              <a:rPr lang="en-US" sz="2400" i="1" dirty="0" err="1">
                <a:latin typeface="Times New Roman"/>
                <a:cs typeface="Times New Roman"/>
              </a:rPr>
              <a:t>ε</a:t>
            </a:r>
            <a:r>
              <a:rPr lang="en-US" sz="2400" i="1" dirty="0">
                <a:latin typeface="Times New Roman"/>
                <a:cs typeface="Times New Roman"/>
              </a:rPr>
              <a:t> = H/L</a:t>
            </a:r>
            <a:r>
              <a:rPr lang="en-US" sz="2400" dirty="0">
                <a:latin typeface="Times New Roman"/>
                <a:cs typeface="Times New Roman"/>
              </a:rPr>
              <a:t>, the </a:t>
            </a:r>
            <a:r>
              <a:rPr lang="en-US" sz="2400" b="1" i="1" dirty="0">
                <a:latin typeface="Times New Roman"/>
                <a:cs typeface="Times New Roman"/>
              </a:rPr>
              <a:t>relative depth </a:t>
            </a:r>
            <a:r>
              <a:rPr lang="en-US" sz="2400" i="1" dirty="0">
                <a:latin typeface="Times New Roman"/>
                <a:cs typeface="Times New Roman"/>
              </a:rPr>
              <a:t>d/L</a:t>
            </a:r>
            <a:r>
              <a:rPr lang="en-US" sz="2400" dirty="0">
                <a:latin typeface="Times New Roman"/>
                <a:cs typeface="Times New Roman"/>
              </a:rPr>
              <a:t>, and the </a:t>
            </a:r>
            <a:r>
              <a:rPr lang="en-US" sz="2400" b="1" i="1" dirty="0">
                <a:latin typeface="Times New Roman"/>
                <a:cs typeface="Times New Roman"/>
              </a:rPr>
              <a:t>relative wave height </a:t>
            </a:r>
            <a:r>
              <a:rPr lang="en-US" sz="2400" i="1" dirty="0">
                <a:latin typeface="Times New Roman"/>
                <a:cs typeface="Times New Roman"/>
              </a:rPr>
              <a:t>H/d</a:t>
            </a:r>
            <a:r>
              <a:rPr lang="en-US" sz="2400" dirty="0">
                <a:latin typeface="Times New Roman"/>
                <a:cs typeface="Times New Roman"/>
              </a:rPr>
              <a:t>. </a:t>
            </a:r>
          </a:p>
          <a:p>
            <a:pPr algn="just"/>
            <a:endParaRPr lang="en-US" sz="2400" dirty="0">
              <a:latin typeface="Times New Roman"/>
              <a:cs typeface="Times New Roman"/>
            </a:endParaRPr>
          </a:p>
          <a:p>
            <a:pPr algn="just"/>
            <a:r>
              <a:rPr lang="en-US" sz="2400" dirty="0">
                <a:latin typeface="Times New Roman"/>
                <a:cs typeface="Times New Roman"/>
              </a:rPr>
              <a:t>These are the most common parameters encountered in coastal practice. Wave motion can be defined in terms of </a:t>
            </a:r>
            <a:r>
              <a:rPr lang="en-US" sz="2400" u="sng" dirty="0">
                <a:latin typeface="Times New Roman"/>
                <a:cs typeface="Times New Roman"/>
              </a:rPr>
              <a:t>dimensionless parameters </a:t>
            </a:r>
            <a:r>
              <a:rPr lang="en-US" sz="2400" i="1" dirty="0">
                <a:latin typeface="Times New Roman"/>
                <a:cs typeface="Times New Roman"/>
              </a:rPr>
              <a:t>H/L, H/d</a:t>
            </a:r>
            <a:r>
              <a:rPr lang="en-US" sz="2400" dirty="0">
                <a:latin typeface="Times New Roman"/>
                <a:cs typeface="Times New Roman"/>
              </a:rPr>
              <a:t>, and </a:t>
            </a:r>
            <a:r>
              <a:rPr lang="en-US" sz="2400" i="1" dirty="0">
                <a:latin typeface="Times New Roman"/>
                <a:cs typeface="Times New Roman"/>
              </a:rPr>
              <a:t>d/L</a:t>
            </a:r>
            <a:r>
              <a:rPr lang="en-US" sz="2400" dirty="0">
                <a:latin typeface="Times New Roman"/>
                <a:cs typeface="Times New Roman"/>
              </a:rPr>
              <a:t>; these are often used in practice. </a:t>
            </a:r>
          </a:p>
          <a:p>
            <a:pPr algn="just"/>
            <a:r>
              <a:rPr lang="en-US" sz="2400" dirty="0">
                <a:latin typeface="Times New Roman"/>
                <a:cs typeface="Times New Roman"/>
              </a:rPr>
              <a:t>The dimensionless parameters </a:t>
            </a:r>
            <a:r>
              <a:rPr lang="en-US" sz="2400" i="1" dirty="0" err="1">
                <a:latin typeface="Times New Roman"/>
                <a:cs typeface="Times New Roman"/>
              </a:rPr>
              <a:t>ka</a:t>
            </a:r>
            <a:r>
              <a:rPr lang="en-US" sz="2400" i="1" dirty="0">
                <a:latin typeface="Times New Roman"/>
                <a:cs typeface="Times New Roman"/>
              </a:rPr>
              <a:t> </a:t>
            </a:r>
            <a:r>
              <a:rPr lang="en-US" sz="2400" dirty="0">
                <a:latin typeface="Times New Roman"/>
                <a:cs typeface="Times New Roman"/>
              </a:rPr>
              <a:t>and </a:t>
            </a:r>
            <a:r>
              <a:rPr lang="en-US" sz="2400" i="1" dirty="0" err="1">
                <a:latin typeface="Times New Roman"/>
                <a:cs typeface="Times New Roman"/>
              </a:rPr>
              <a:t>kd</a:t>
            </a:r>
            <a:r>
              <a:rPr lang="en-US" sz="2400" dirty="0">
                <a:latin typeface="Times New Roman"/>
                <a:cs typeface="Times New Roman"/>
              </a:rPr>
              <a:t>, preferred in research works, can be substituted for </a:t>
            </a:r>
            <a:r>
              <a:rPr lang="en-US" sz="2400" i="1" dirty="0">
                <a:latin typeface="Times New Roman"/>
                <a:cs typeface="Times New Roman"/>
              </a:rPr>
              <a:t>H/L </a:t>
            </a:r>
            <a:r>
              <a:rPr lang="en-US" sz="2400" dirty="0">
                <a:latin typeface="Times New Roman"/>
                <a:cs typeface="Times New Roman"/>
              </a:rPr>
              <a:t>and </a:t>
            </a:r>
            <a:r>
              <a:rPr lang="en-US" sz="2400" i="1" dirty="0">
                <a:latin typeface="Times New Roman"/>
                <a:cs typeface="Times New Roman"/>
              </a:rPr>
              <a:t>d/L</a:t>
            </a:r>
            <a:r>
              <a:rPr lang="en-US" sz="2400" dirty="0">
                <a:latin typeface="Times New Roman"/>
                <a:cs typeface="Times New Roman"/>
              </a:rPr>
              <a:t>, respectively, since these differ only by a constant factor 2π from those preferred by engineers.</a:t>
            </a:r>
            <a:endParaRPr lang="it-IT" sz="2400" dirty="0">
              <a:latin typeface="Times New Roman"/>
              <a:cs typeface="Times New Roman"/>
            </a:endParaRPr>
          </a:p>
        </p:txBody>
      </p:sp>
    </p:spTree>
    <p:extLst>
      <p:ext uri="{BB962C8B-B14F-4D97-AF65-F5344CB8AC3E}">
        <p14:creationId xmlns:p14="http://schemas.microsoft.com/office/powerpoint/2010/main" val="3348724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662675" y="460116"/>
            <a:ext cx="7933697" cy="5232202"/>
          </a:xfrm>
          <a:prstGeom prst="rect">
            <a:avLst/>
          </a:prstGeom>
        </p:spPr>
        <p:txBody>
          <a:bodyPr wrap="square">
            <a:spAutoFit/>
          </a:bodyPr>
          <a:lstStyle/>
          <a:p>
            <a:pPr algn="just"/>
            <a:r>
              <a:rPr lang="en-US" sz="2400" dirty="0">
                <a:latin typeface="Times New Roman"/>
                <a:cs typeface="Times New Roman"/>
              </a:rPr>
              <a:t>Waves on the surface of the ocean with periods of 3 to 25 s are primarily generated </a:t>
            </a:r>
            <a:r>
              <a:rPr lang="en-US" sz="2400" b="1" dirty="0">
                <a:latin typeface="Times New Roman"/>
                <a:cs typeface="Times New Roman"/>
              </a:rPr>
              <a:t>by winds </a:t>
            </a:r>
            <a:r>
              <a:rPr lang="en-US" sz="2400" dirty="0">
                <a:latin typeface="Times New Roman"/>
                <a:cs typeface="Times New Roman"/>
              </a:rPr>
              <a:t>and are a fundamental feature of coastal regions of the world. Other wave motions exist on the ocean including internal waves, tides, and edge waves.</a:t>
            </a:r>
            <a:r>
              <a:rPr lang="it-IT" sz="2400" dirty="0">
                <a:latin typeface="Times New Roman"/>
                <a:cs typeface="Times New Roman"/>
              </a:rPr>
              <a:t> </a:t>
            </a:r>
          </a:p>
          <a:p>
            <a:pPr algn="just"/>
            <a:endParaRPr lang="en-US" sz="2400" dirty="0">
              <a:latin typeface="Times New Roman"/>
              <a:cs typeface="Times New Roman"/>
            </a:endParaRPr>
          </a:p>
          <a:p>
            <a:pPr algn="just"/>
            <a:r>
              <a:rPr lang="en-US" sz="2400" dirty="0">
                <a:latin typeface="Times New Roman"/>
                <a:cs typeface="Times New Roman"/>
              </a:rPr>
              <a:t>Knowledge of these waves and the forces they generate is essential for the </a:t>
            </a:r>
            <a:r>
              <a:rPr lang="en-US" sz="2400" b="1" dirty="0">
                <a:latin typeface="Times New Roman"/>
                <a:cs typeface="Times New Roman"/>
              </a:rPr>
              <a:t>design of coastal projects </a:t>
            </a:r>
            <a:r>
              <a:rPr lang="en-US" sz="2400" dirty="0">
                <a:latin typeface="Times New Roman"/>
                <a:cs typeface="Times New Roman"/>
              </a:rPr>
              <a:t>since they are the major factor that determines the geometry of beaches, the planning and design of marinas, waterways, shore protection measures, hydraulic structures, and other civil and military coastal works.</a:t>
            </a:r>
          </a:p>
          <a:p>
            <a:pPr algn="just"/>
            <a:endParaRPr lang="it-IT" sz="2400" dirty="0">
              <a:latin typeface="Times New Roman"/>
              <a:cs typeface="Times New Roman"/>
            </a:endParaRPr>
          </a:p>
          <a:p>
            <a:pPr algn="just"/>
            <a:r>
              <a:rPr lang="en-US" sz="2800" b="1" i="1" dirty="0">
                <a:latin typeface="Times New Roman"/>
                <a:cs typeface="Times New Roman"/>
              </a:rPr>
              <a:t>Regular Waves </a:t>
            </a:r>
            <a:r>
              <a:rPr lang="en-US" sz="2800" b="1" dirty="0">
                <a:latin typeface="Times New Roman"/>
                <a:cs typeface="Times New Roman"/>
              </a:rPr>
              <a:t>and </a:t>
            </a:r>
            <a:r>
              <a:rPr lang="en-US" sz="2800" b="1" i="1" dirty="0">
                <a:latin typeface="Times New Roman"/>
                <a:cs typeface="Times New Roman"/>
              </a:rPr>
              <a:t>Irregular Waves</a:t>
            </a:r>
            <a:r>
              <a:rPr lang="en-US" sz="2800" b="1" dirty="0">
                <a:latin typeface="Times New Roman"/>
                <a:cs typeface="Times New Roman"/>
              </a:rPr>
              <a:t>.</a:t>
            </a:r>
            <a:endParaRPr lang="it-IT" sz="2800" b="1" dirty="0">
              <a:latin typeface="Times New Roman"/>
              <a:cs typeface="Times New Roman"/>
            </a:endParaRPr>
          </a:p>
          <a:p>
            <a:endParaRPr lang="it-IT" dirty="0"/>
          </a:p>
        </p:txBody>
      </p:sp>
    </p:spTree>
    <p:extLst>
      <p:ext uri="{BB962C8B-B14F-4D97-AF65-F5344CB8AC3E}">
        <p14:creationId xmlns:p14="http://schemas.microsoft.com/office/powerpoint/2010/main" val="18591367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a:xfrm>
            <a:off x="220893" y="441052"/>
            <a:ext cx="8725225" cy="6001642"/>
          </a:xfrm>
          <a:prstGeom prst="rect">
            <a:avLst/>
          </a:prstGeom>
        </p:spPr>
        <p:txBody>
          <a:bodyPr wrap="square">
            <a:spAutoFit/>
          </a:bodyPr>
          <a:lstStyle/>
          <a:p>
            <a:pPr algn="just"/>
            <a:r>
              <a:rPr lang="en-US" sz="2400" b="1" i="1" dirty="0">
                <a:latin typeface="Times New Roman"/>
                <a:cs typeface="Times New Roman"/>
              </a:rPr>
              <a:t>Regular Waves</a:t>
            </a:r>
          </a:p>
          <a:p>
            <a:pPr algn="just"/>
            <a:r>
              <a:rPr lang="en-US" sz="2400" dirty="0">
                <a:latin typeface="Times New Roman"/>
                <a:cs typeface="Times New Roman"/>
              </a:rPr>
              <a:t>The objective is to provide a detailed understanding of the mechanics of a wave field through examination of waves of constant height and period. </a:t>
            </a:r>
          </a:p>
          <a:p>
            <a:pPr algn="just"/>
            <a:r>
              <a:rPr lang="en-US" sz="2400" b="1" i="1" dirty="0">
                <a:latin typeface="Times New Roman"/>
                <a:cs typeface="Times New Roman"/>
              </a:rPr>
              <a:t>Irregular Wave</a:t>
            </a:r>
            <a:r>
              <a:rPr lang="en-US" sz="2400" i="1" dirty="0">
                <a:latin typeface="Times New Roman"/>
                <a:cs typeface="Times New Roman"/>
              </a:rPr>
              <a:t>s </a:t>
            </a:r>
          </a:p>
          <a:p>
            <a:pPr algn="just"/>
            <a:r>
              <a:rPr lang="en-US" sz="2400" dirty="0">
                <a:latin typeface="Times New Roman"/>
                <a:cs typeface="Times New Roman"/>
              </a:rPr>
              <a:t>The objective is to describe statistical methods for analyzing irregular waves (wave systems where successive waves may have differing periods and heights) which are more descriptive of the waves seen in nature.</a:t>
            </a:r>
            <a:endParaRPr lang="it-IT" sz="2400" dirty="0">
              <a:latin typeface="Times New Roman"/>
              <a:cs typeface="Times New Roman"/>
            </a:endParaRPr>
          </a:p>
          <a:p>
            <a:r>
              <a:rPr lang="en-US" sz="2400" i="1" dirty="0">
                <a:latin typeface="Times New Roman"/>
                <a:cs typeface="Times New Roman"/>
              </a:rPr>
              <a:t> </a:t>
            </a:r>
            <a:endParaRPr lang="it-IT" sz="2400" dirty="0">
              <a:latin typeface="Times New Roman"/>
              <a:cs typeface="Times New Roman"/>
            </a:endParaRPr>
          </a:p>
          <a:p>
            <a:pPr algn="just"/>
            <a:r>
              <a:rPr lang="en-US" sz="2400" dirty="0">
                <a:latin typeface="Times New Roman"/>
                <a:cs typeface="Times New Roman"/>
              </a:rPr>
              <a:t>In looking at the sea surface, it is typically irregular and three-dimensional (3-D). The sea surface changes in time, and thus, it is unsteady. At this time, this complex, time-varying 3-D surface cannot be adequately described in its full complexity; neither can the velocities, pressures, and accelerations of the underlying water required for engineering calculations. </a:t>
            </a:r>
            <a:endParaRPr lang="it-IT" sz="2400" dirty="0">
              <a:latin typeface="Times New Roman"/>
              <a:cs typeface="Times New Roman"/>
            </a:endParaRPr>
          </a:p>
        </p:txBody>
      </p:sp>
    </p:spTree>
    <p:extLst>
      <p:ext uri="{BB962C8B-B14F-4D97-AF65-F5344CB8AC3E}">
        <p14:creationId xmlns:p14="http://schemas.microsoft.com/office/powerpoint/2010/main" val="9517161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552229" y="554840"/>
            <a:ext cx="7363060" cy="5324534"/>
          </a:xfrm>
          <a:prstGeom prst="rect">
            <a:avLst/>
          </a:prstGeom>
        </p:spPr>
        <p:txBody>
          <a:bodyPr wrap="square">
            <a:spAutoFit/>
          </a:bodyPr>
          <a:lstStyle/>
          <a:p>
            <a:pPr algn="just"/>
            <a:r>
              <a:rPr lang="en-US" sz="2800" b="1" i="1" dirty="0">
                <a:latin typeface="Times New Roman"/>
                <a:cs typeface="Times New Roman"/>
              </a:rPr>
              <a:t>Regular Waves </a:t>
            </a:r>
            <a:r>
              <a:rPr lang="en-US" sz="2400" dirty="0">
                <a:latin typeface="Times New Roman"/>
                <a:cs typeface="Times New Roman"/>
              </a:rPr>
              <a:t>- the simplest mathematical representation assuming ocean waves are two-dimensional (2-D), small in amplitude, sinusoidal, and progressively definable by their wave height and period in a given water depth. In this </a:t>
            </a:r>
            <a:r>
              <a:rPr lang="en-US" sz="2400" i="1" u="sng" dirty="0">
                <a:latin typeface="Times New Roman"/>
                <a:cs typeface="Times New Roman"/>
              </a:rPr>
              <a:t>simplest representation </a:t>
            </a:r>
            <a:r>
              <a:rPr lang="en-US" sz="2400" dirty="0">
                <a:latin typeface="Times New Roman"/>
                <a:cs typeface="Times New Roman"/>
              </a:rPr>
              <a:t>of ocean waves, wave </a:t>
            </a:r>
            <a:r>
              <a:rPr lang="en-US" sz="2400" b="1" dirty="0">
                <a:latin typeface="Times New Roman"/>
                <a:cs typeface="Times New Roman"/>
              </a:rPr>
              <a:t>motions and displacements, kinematics </a:t>
            </a:r>
            <a:r>
              <a:rPr lang="en-US" sz="2400" dirty="0">
                <a:latin typeface="Times New Roman"/>
                <a:cs typeface="Times New Roman"/>
              </a:rPr>
              <a:t>(that is, wave velocities and accelerations), and </a:t>
            </a:r>
            <a:r>
              <a:rPr lang="en-US" sz="2400" b="1" dirty="0">
                <a:latin typeface="Times New Roman"/>
                <a:cs typeface="Times New Roman"/>
              </a:rPr>
              <a:t>dynamics</a:t>
            </a:r>
            <a:r>
              <a:rPr lang="en-US" sz="2400" dirty="0">
                <a:latin typeface="Times New Roman"/>
                <a:cs typeface="Times New Roman"/>
              </a:rPr>
              <a:t> (that is, wave pressures and resulting forces and moments) will be determined for engineering design estimates. When wave height becomes larger, the simple treatment may not be adequate and the representation requires using more mathematically complicated theories. These theories become nonlinear and allow formulation of waves that are not of purely sinusoidal in shape</a:t>
            </a:r>
            <a:r>
              <a:rPr lang="en-US" sz="2400" dirty="0"/>
              <a:t>.</a:t>
            </a:r>
            <a:endParaRPr lang="it-IT" sz="2400" dirty="0"/>
          </a:p>
        </p:txBody>
      </p:sp>
    </p:spTree>
    <p:extLst>
      <p:ext uri="{BB962C8B-B14F-4D97-AF65-F5344CB8AC3E}">
        <p14:creationId xmlns:p14="http://schemas.microsoft.com/office/powerpoint/2010/main" val="22121730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257707" y="710814"/>
            <a:ext cx="8080958" cy="6001642"/>
          </a:xfrm>
          <a:prstGeom prst="rect">
            <a:avLst/>
          </a:prstGeom>
        </p:spPr>
        <p:txBody>
          <a:bodyPr wrap="square">
            <a:spAutoFit/>
          </a:bodyPr>
          <a:lstStyle/>
          <a:p>
            <a:pPr algn="just"/>
            <a:r>
              <a:rPr lang="en-US" sz="2400" b="1" i="1" dirty="0">
                <a:latin typeface="Times New Roman"/>
                <a:cs typeface="Times New Roman"/>
              </a:rPr>
              <a:t>Irregular Waves </a:t>
            </a:r>
            <a:r>
              <a:rPr lang="en-US" sz="2400" dirty="0">
                <a:latin typeface="Times New Roman"/>
                <a:cs typeface="Times New Roman"/>
              </a:rPr>
              <a:t>- an alternative description of ocean waves.</a:t>
            </a:r>
            <a:endParaRPr lang="it-IT" sz="2400" dirty="0">
              <a:latin typeface="Times New Roman"/>
              <a:cs typeface="Times New Roman"/>
            </a:endParaRPr>
          </a:p>
          <a:p>
            <a:pPr algn="just"/>
            <a:r>
              <a:rPr lang="en-US" sz="2400" dirty="0">
                <a:latin typeface="Times New Roman"/>
                <a:cs typeface="Times New Roman"/>
              </a:rPr>
              <a:t>It is necessary to utilize statistical methods for describing the natural time-dependent three-dimensional characteristics of </a:t>
            </a:r>
            <a:r>
              <a:rPr lang="en-US" sz="2400" i="1" u="sng" dirty="0">
                <a:latin typeface="Times New Roman"/>
                <a:cs typeface="Times New Roman"/>
              </a:rPr>
              <a:t>real  wave systems</a:t>
            </a:r>
            <a:r>
              <a:rPr lang="en-US" sz="2400" dirty="0">
                <a:latin typeface="Times New Roman"/>
                <a:cs typeface="Times New Roman"/>
              </a:rPr>
              <a:t>. A complete 3-D representation of ocean waves requires considering the sea surface as an irregular wave train with random characteristics. To quantify this randomness of ocean waves it is necessary to employ statistical and probabilistic theories. Even with this approach, simplifications are required. One approach is to transform the sea surface using Fourier theory into summation of simple sine waves and then to define a wave’s characteristics in terms of </a:t>
            </a:r>
            <a:r>
              <a:rPr lang="en-US" sz="2400" i="1" u="sng" dirty="0">
                <a:latin typeface="Times New Roman"/>
                <a:cs typeface="Times New Roman"/>
              </a:rPr>
              <a:t>its spectrum</a:t>
            </a:r>
            <a:r>
              <a:rPr lang="en-US" sz="2400" dirty="0">
                <a:latin typeface="Times New Roman"/>
                <a:cs typeface="Times New Roman"/>
              </a:rPr>
              <a:t>. </a:t>
            </a:r>
          </a:p>
          <a:p>
            <a:pPr algn="just"/>
            <a:r>
              <a:rPr lang="en-US" sz="2400" dirty="0">
                <a:latin typeface="Times New Roman"/>
                <a:cs typeface="Times New Roman"/>
              </a:rPr>
              <a:t>The second approach is to describe a wave record at a point as a sequence of individual waves with different heights and periods and then to consider the variability of the wave field in terms of the </a:t>
            </a:r>
            <a:r>
              <a:rPr lang="en-US" sz="2400" i="1" u="sng" dirty="0">
                <a:latin typeface="Times New Roman"/>
                <a:cs typeface="Times New Roman"/>
              </a:rPr>
              <a:t>probability of individual waves</a:t>
            </a:r>
            <a:r>
              <a:rPr lang="en-US" sz="2400" dirty="0">
                <a:latin typeface="Times New Roman"/>
                <a:cs typeface="Times New Roman"/>
              </a:rPr>
              <a:t>.</a:t>
            </a:r>
            <a:endParaRPr lang="it-IT" sz="2400" dirty="0">
              <a:latin typeface="Times New Roman"/>
              <a:cs typeface="Times New Roman"/>
            </a:endParaRPr>
          </a:p>
          <a:p>
            <a:pPr algn="just"/>
            <a:r>
              <a:rPr lang="en-US" sz="2400" i="1" dirty="0">
                <a:latin typeface="Times New Roman"/>
                <a:cs typeface="Times New Roman"/>
              </a:rPr>
              <a:t> </a:t>
            </a:r>
            <a:endParaRPr lang="it-IT" sz="2400" dirty="0">
              <a:latin typeface="Times New Roman"/>
              <a:cs typeface="Times New Roman"/>
            </a:endParaRPr>
          </a:p>
        </p:txBody>
      </p:sp>
    </p:spTree>
    <p:extLst>
      <p:ext uri="{BB962C8B-B14F-4D97-AF65-F5344CB8AC3E}">
        <p14:creationId xmlns:p14="http://schemas.microsoft.com/office/powerpoint/2010/main" val="16438504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773121" y="733246"/>
            <a:ext cx="8025735" cy="4832093"/>
          </a:xfrm>
          <a:prstGeom prst="rect">
            <a:avLst/>
          </a:prstGeom>
        </p:spPr>
        <p:txBody>
          <a:bodyPr wrap="square">
            <a:spAutoFit/>
          </a:bodyPr>
          <a:lstStyle/>
          <a:p>
            <a:pPr algn="just"/>
            <a:r>
              <a:rPr lang="en-US" sz="2800" dirty="0">
                <a:latin typeface="Times New Roman"/>
                <a:cs typeface="Times New Roman"/>
              </a:rPr>
              <a:t>The major generating force for waves is the </a:t>
            </a:r>
            <a:r>
              <a:rPr lang="en-US" sz="2800" b="1" dirty="0">
                <a:latin typeface="Times New Roman"/>
                <a:cs typeface="Times New Roman"/>
              </a:rPr>
              <a:t>wind acting on the air-sea interface</a:t>
            </a:r>
            <a:r>
              <a:rPr lang="en-US" sz="2800" dirty="0">
                <a:latin typeface="Times New Roman"/>
                <a:cs typeface="Times New Roman"/>
              </a:rPr>
              <a:t>. A significant amount of wave energy is dissipated in the </a:t>
            </a:r>
            <a:r>
              <a:rPr lang="en-US" sz="2800" dirty="0" err="1">
                <a:latin typeface="Times New Roman"/>
                <a:cs typeface="Times New Roman"/>
              </a:rPr>
              <a:t>nearshore</a:t>
            </a:r>
            <a:r>
              <a:rPr lang="en-US" sz="2800" dirty="0">
                <a:latin typeface="Times New Roman"/>
                <a:cs typeface="Times New Roman"/>
              </a:rPr>
              <a:t> region and on beaches. Wave energy forms beaches; sorts bottom sediments on the shore face; transports bottom materials onshore, offshore, and alongshore; and exerts forces upon coastal structures. </a:t>
            </a:r>
          </a:p>
          <a:p>
            <a:pPr algn="just"/>
            <a:r>
              <a:rPr lang="en-US" sz="2800" dirty="0">
                <a:latin typeface="Times New Roman"/>
                <a:cs typeface="Times New Roman"/>
              </a:rPr>
              <a:t>A basic understanding of the fundamental physical processes in the generation and propagation of surface waves must precede any attempt to </a:t>
            </a:r>
            <a:r>
              <a:rPr lang="en-US" sz="2800" i="1" u="sng" dirty="0">
                <a:latin typeface="Times New Roman"/>
                <a:cs typeface="Times New Roman"/>
              </a:rPr>
              <a:t>understand complex water motion</a:t>
            </a:r>
            <a:r>
              <a:rPr lang="en-US" sz="2800" dirty="0">
                <a:latin typeface="Times New Roman"/>
                <a:cs typeface="Times New Roman"/>
              </a:rPr>
              <a:t> in seas, lakes and waterways</a:t>
            </a:r>
            <a:r>
              <a:rPr lang="it-IT" sz="2800" dirty="0">
                <a:latin typeface="Times New Roman"/>
                <a:cs typeface="Times New Roman"/>
              </a:rPr>
              <a:t> </a:t>
            </a:r>
          </a:p>
        </p:txBody>
      </p:sp>
    </p:spTree>
    <p:extLst>
      <p:ext uri="{BB962C8B-B14F-4D97-AF65-F5344CB8AC3E}">
        <p14:creationId xmlns:p14="http://schemas.microsoft.com/office/powerpoint/2010/main" val="5392282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a:xfrm>
            <a:off x="533821" y="776624"/>
            <a:ext cx="8044143" cy="5447645"/>
          </a:xfrm>
          <a:prstGeom prst="rect">
            <a:avLst/>
          </a:prstGeom>
        </p:spPr>
        <p:txBody>
          <a:bodyPr wrap="square">
            <a:spAutoFit/>
          </a:bodyPr>
          <a:lstStyle/>
          <a:p>
            <a:pPr algn="just"/>
            <a:r>
              <a:rPr lang="en-US" sz="2400" dirty="0">
                <a:latin typeface="Times New Roman"/>
                <a:cs typeface="Times New Roman"/>
              </a:rPr>
              <a:t>An introduction to wave mechanics focused on simple water wave theories for coastal engineer, in particular methods for estimating wave surface profiles, water particle motion, wave energy, and wave transformations due to </a:t>
            </a:r>
            <a:r>
              <a:rPr lang="en-US" sz="2400" i="1" u="sng" dirty="0">
                <a:latin typeface="Times New Roman"/>
                <a:cs typeface="Times New Roman"/>
              </a:rPr>
              <a:t>interaction with the bottom and with structures.</a:t>
            </a:r>
            <a:endParaRPr lang="it-IT" sz="2400" i="1" u="sng" dirty="0">
              <a:latin typeface="Times New Roman"/>
              <a:cs typeface="Times New Roman"/>
            </a:endParaRPr>
          </a:p>
          <a:p>
            <a:r>
              <a:rPr lang="en-US" i="1" dirty="0"/>
              <a:t> </a:t>
            </a:r>
            <a:endParaRPr lang="it-IT" dirty="0"/>
          </a:p>
          <a:p>
            <a:pPr algn="just"/>
            <a:r>
              <a:rPr lang="en-US" sz="2400" dirty="0">
                <a:latin typeface="Times New Roman"/>
                <a:cs typeface="Times New Roman"/>
              </a:rPr>
              <a:t>The simplest wave theory is the </a:t>
            </a:r>
            <a:r>
              <a:rPr lang="en-US" sz="2400" i="1" dirty="0">
                <a:latin typeface="Times New Roman"/>
                <a:cs typeface="Times New Roman"/>
              </a:rPr>
              <a:t>first-order, small-amplitude</a:t>
            </a:r>
            <a:r>
              <a:rPr lang="en-US" sz="2400" dirty="0">
                <a:latin typeface="Times New Roman"/>
                <a:cs typeface="Times New Roman"/>
              </a:rPr>
              <a:t>, or </a:t>
            </a:r>
            <a:r>
              <a:rPr lang="en-US" sz="2400" i="1" dirty="0">
                <a:latin typeface="Times New Roman"/>
                <a:cs typeface="Times New Roman"/>
              </a:rPr>
              <a:t>Airy </a:t>
            </a:r>
            <a:r>
              <a:rPr lang="en-US" sz="2400" dirty="0">
                <a:latin typeface="Times New Roman"/>
                <a:cs typeface="Times New Roman"/>
              </a:rPr>
              <a:t>wave theory (</a:t>
            </a:r>
            <a:r>
              <a:rPr lang="en-US" sz="2400" i="1" dirty="0">
                <a:latin typeface="Times New Roman"/>
                <a:cs typeface="Times New Roman"/>
              </a:rPr>
              <a:t>linear theory)</a:t>
            </a:r>
            <a:r>
              <a:rPr lang="en-US" sz="2400" dirty="0">
                <a:latin typeface="Times New Roman"/>
                <a:cs typeface="Times New Roman"/>
              </a:rPr>
              <a:t>. Many engineering problems can be handled with ease and reasonable accuracy by this theory. For some situations, simple theories provide acceptable estimates of wave conditions.</a:t>
            </a:r>
            <a:endParaRPr lang="it-IT" sz="2400" dirty="0">
              <a:latin typeface="Times New Roman"/>
              <a:cs typeface="Times New Roman"/>
            </a:endParaRPr>
          </a:p>
          <a:p>
            <a:r>
              <a:rPr lang="en-US" i="1" dirty="0"/>
              <a:t> </a:t>
            </a:r>
            <a:endParaRPr lang="it-IT" dirty="0"/>
          </a:p>
          <a:p>
            <a:pPr algn="just"/>
            <a:r>
              <a:rPr lang="en-US" sz="2400" dirty="0">
                <a:latin typeface="Times New Roman"/>
                <a:cs typeface="Times New Roman"/>
              </a:rPr>
              <a:t>When waves become large or travel toward shore into shallow water, higher-order wave theories are often required to describe wave phenomena. These theories represent </a:t>
            </a:r>
            <a:r>
              <a:rPr lang="en-US" sz="2400" i="1" dirty="0">
                <a:latin typeface="Times New Roman"/>
                <a:cs typeface="Times New Roman"/>
              </a:rPr>
              <a:t>nonlinear waves</a:t>
            </a:r>
            <a:r>
              <a:rPr lang="en-US" sz="2400" dirty="0">
                <a:latin typeface="Times New Roman"/>
                <a:cs typeface="Times New Roman"/>
              </a:rPr>
              <a:t>. </a:t>
            </a:r>
            <a:endParaRPr lang="it-IT" sz="2400" dirty="0">
              <a:latin typeface="Times New Roman"/>
              <a:cs typeface="Times New Roman"/>
            </a:endParaRPr>
          </a:p>
        </p:txBody>
      </p:sp>
    </p:spTree>
    <p:extLst>
      <p:ext uri="{BB962C8B-B14F-4D97-AF65-F5344CB8AC3E}">
        <p14:creationId xmlns:p14="http://schemas.microsoft.com/office/powerpoint/2010/main" val="29238061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644268" y="474345"/>
            <a:ext cx="8007327" cy="6001642"/>
          </a:xfrm>
          <a:prstGeom prst="rect">
            <a:avLst/>
          </a:prstGeom>
        </p:spPr>
        <p:txBody>
          <a:bodyPr wrap="square">
            <a:spAutoFit/>
          </a:bodyPr>
          <a:lstStyle/>
          <a:p>
            <a:pPr algn="just"/>
            <a:r>
              <a:rPr lang="en-US" sz="2400" dirty="0">
                <a:latin typeface="Times New Roman"/>
                <a:cs typeface="Times New Roman"/>
              </a:rPr>
              <a:t>Any basic physical description of a water wave involves both its surface form and the water motion beneath the surface. </a:t>
            </a:r>
          </a:p>
          <a:p>
            <a:pPr algn="just"/>
            <a:r>
              <a:rPr lang="en-US" sz="2400" dirty="0">
                <a:latin typeface="Times New Roman"/>
                <a:cs typeface="Times New Roman"/>
              </a:rPr>
              <a:t>A wave that can be described in simple mathematical terms is called a </a:t>
            </a:r>
            <a:r>
              <a:rPr lang="en-US" sz="2400" b="1" i="1" dirty="0">
                <a:latin typeface="Times New Roman"/>
                <a:cs typeface="Times New Roman"/>
              </a:rPr>
              <a:t>simple wave</a:t>
            </a:r>
            <a:r>
              <a:rPr lang="en-US" sz="2400" dirty="0">
                <a:latin typeface="Times New Roman"/>
                <a:cs typeface="Times New Roman"/>
              </a:rPr>
              <a:t>. Waves comprised of several components and difficult to describe in form or motion are termed </a:t>
            </a:r>
            <a:r>
              <a:rPr lang="en-US" sz="2400" b="1" i="1" dirty="0">
                <a:latin typeface="Times New Roman"/>
                <a:cs typeface="Times New Roman"/>
              </a:rPr>
              <a:t>wave trains </a:t>
            </a:r>
            <a:r>
              <a:rPr lang="en-US" sz="2400" b="1" dirty="0">
                <a:latin typeface="Times New Roman"/>
                <a:cs typeface="Times New Roman"/>
              </a:rPr>
              <a:t>or </a:t>
            </a:r>
            <a:r>
              <a:rPr lang="en-US" sz="2400" b="1" i="1" dirty="0">
                <a:latin typeface="Times New Roman"/>
                <a:cs typeface="Times New Roman"/>
              </a:rPr>
              <a:t>complex waves</a:t>
            </a:r>
            <a:r>
              <a:rPr lang="en-US" sz="2400" b="1" dirty="0">
                <a:latin typeface="Times New Roman"/>
                <a:cs typeface="Times New Roman"/>
              </a:rPr>
              <a:t>.</a:t>
            </a:r>
            <a:r>
              <a:rPr lang="en-US" sz="2400" dirty="0">
                <a:latin typeface="Times New Roman"/>
                <a:cs typeface="Times New Roman"/>
              </a:rPr>
              <a:t> </a:t>
            </a:r>
          </a:p>
          <a:p>
            <a:pPr algn="just"/>
            <a:r>
              <a:rPr lang="en-US" sz="2400" dirty="0">
                <a:latin typeface="Times New Roman"/>
                <a:cs typeface="Times New Roman"/>
              </a:rPr>
              <a:t>Sinusoidal or monochromatic waves are examples of simple waves, since their surface profile can be described by a single sine or cosine function. </a:t>
            </a:r>
          </a:p>
          <a:p>
            <a:pPr algn="just"/>
            <a:r>
              <a:rPr lang="en-US" sz="2400" dirty="0">
                <a:latin typeface="Times New Roman"/>
                <a:cs typeface="Times New Roman"/>
              </a:rPr>
              <a:t>A wave is </a:t>
            </a:r>
            <a:r>
              <a:rPr lang="en-US" sz="2400" i="1" u="sng" dirty="0">
                <a:latin typeface="Times New Roman"/>
                <a:cs typeface="Times New Roman"/>
              </a:rPr>
              <a:t>periodic</a:t>
            </a:r>
            <a:r>
              <a:rPr lang="en-US" sz="2400" i="1" dirty="0">
                <a:latin typeface="Times New Roman"/>
                <a:cs typeface="Times New Roman"/>
              </a:rPr>
              <a:t> </a:t>
            </a:r>
            <a:r>
              <a:rPr lang="en-US" sz="2400" dirty="0">
                <a:latin typeface="Times New Roman"/>
                <a:cs typeface="Times New Roman"/>
              </a:rPr>
              <a:t>if its motion and surface profile recur in equal intervals of time termed the </a:t>
            </a:r>
            <a:r>
              <a:rPr lang="en-US" sz="2400" i="1" u="sng" dirty="0">
                <a:latin typeface="Times New Roman"/>
                <a:cs typeface="Times New Roman"/>
              </a:rPr>
              <a:t>wave period</a:t>
            </a:r>
            <a:r>
              <a:rPr lang="en-US" sz="2400" dirty="0">
                <a:latin typeface="Times New Roman"/>
                <a:cs typeface="Times New Roman"/>
              </a:rPr>
              <a:t>. </a:t>
            </a:r>
          </a:p>
          <a:p>
            <a:pPr algn="just"/>
            <a:r>
              <a:rPr lang="en-US" sz="2400" dirty="0">
                <a:latin typeface="Times New Roman"/>
                <a:cs typeface="Times New Roman"/>
              </a:rPr>
              <a:t>A wave form that moves horizontally relative to a fixed point is called </a:t>
            </a:r>
            <a:r>
              <a:rPr lang="en-US" sz="2400" u="sng" dirty="0">
                <a:latin typeface="Times New Roman"/>
                <a:cs typeface="Times New Roman"/>
              </a:rPr>
              <a:t>a </a:t>
            </a:r>
            <a:r>
              <a:rPr lang="en-US" sz="2400" i="1" u="sng" dirty="0">
                <a:latin typeface="Times New Roman"/>
                <a:cs typeface="Times New Roman"/>
              </a:rPr>
              <a:t>progressive wave </a:t>
            </a:r>
            <a:r>
              <a:rPr lang="en-US" sz="2400" dirty="0">
                <a:latin typeface="Times New Roman"/>
                <a:cs typeface="Times New Roman"/>
              </a:rPr>
              <a:t>and the direction in which it moves is termed the </a:t>
            </a:r>
            <a:r>
              <a:rPr lang="en-US" sz="2400" i="1" u="sng" dirty="0">
                <a:latin typeface="Times New Roman"/>
                <a:cs typeface="Times New Roman"/>
              </a:rPr>
              <a:t>direction of wave propagation</a:t>
            </a:r>
            <a:r>
              <a:rPr lang="en-US" sz="2400" dirty="0">
                <a:latin typeface="Times New Roman"/>
                <a:cs typeface="Times New Roman"/>
              </a:rPr>
              <a:t>. </a:t>
            </a:r>
          </a:p>
          <a:p>
            <a:pPr algn="just"/>
            <a:r>
              <a:rPr lang="en-US" sz="2400" dirty="0">
                <a:latin typeface="Times New Roman"/>
                <a:cs typeface="Times New Roman"/>
              </a:rPr>
              <a:t>A progressive wave is called </a:t>
            </a:r>
            <a:r>
              <a:rPr lang="en-US" sz="2400" i="1" u="sng" dirty="0">
                <a:latin typeface="Times New Roman"/>
                <a:cs typeface="Times New Roman"/>
              </a:rPr>
              <a:t>wave of permanent form </a:t>
            </a:r>
            <a:r>
              <a:rPr lang="en-US" sz="2400" dirty="0">
                <a:latin typeface="Times New Roman"/>
                <a:cs typeface="Times New Roman"/>
              </a:rPr>
              <a:t>if it propagates without experiencing any change in shape.</a:t>
            </a:r>
            <a:r>
              <a:rPr lang="it-IT" sz="2400" dirty="0">
                <a:latin typeface="Times New Roman"/>
                <a:cs typeface="Times New Roman"/>
              </a:rPr>
              <a:t> </a:t>
            </a:r>
          </a:p>
        </p:txBody>
      </p:sp>
    </p:spTree>
    <p:extLst>
      <p:ext uri="{BB962C8B-B14F-4D97-AF65-F5344CB8AC3E}">
        <p14:creationId xmlns:p14="http://schemas.microsoft.com/office/powerpoint/2010/main" val="37758814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a:xfrm>
            <a:off x="644268" y="462818"/>
            <a:ext cx="7768028" cy="6001642"/>
          </a:xfrm>
          <a:prstGeom prst="rect">
            <a:avLst/>
          </a:prstGeom>
        </p:spPr>
        <p:txBody>
          <a:bodyPr wrap="square">
            <a:spAutoFit/>
          </a:bodyPr>
          <a:lstStyle/>
          <a:p>
            <a:pPr algn="just"/>
            <a:r>
              <a:rPr lang="en-US" sz="2400" dirty="0">
                <a:latin typeface="Times New Roman"/>
                <a:cs typeface="Times New Roman"/>
              </a:rPr>
              <a:t>In coastal practice we found two types of surface waves. These are </a:t>
            </a:r>
            <a:r>
              <a:rPr lang="en-US" sz="2400" i="1" u="sng" dirty="0">
                <a:latin typeface="Times New Roman"/>
                <a:cs typeface="Times New Roman"/>
              </a:rPr>
              <a:t>seas</a:t>
            </a:r>
            <a:r>
              <a:rPr lang="en-US" sz="2400" i="1" dirty="0">
                <a:latin typeface="Times New Roman"/>
                <a:cs typeface="Times New Roman"/>
              </a:rPr>
              <a:t> </a:t>
            </a:r>
            <a:r>
              <a:rPr lang="en-US" sz="2400" dirty="0">
                <a:latin typeface="Times New Roman"/>
                <a:cs typeface="Times New Roman"/>
              </a:rPr>
              <a:t>and </a:t>
            </a:r>
            <a:r>
              <a:rPr lang="en-US" sz="2400" i="1" u="sng" dirty="0">
                <a:latin typeface="Times New Roman"/>
                <a:cs typeface="Times New Roman"/>
              </a:rPr>
              <a:t>swells</a:t>
            </a:r>
            <a:r>
              <a:rPr lang="en-US" sz="2400" dirty="0">
                <a:latin typeface="Times New Roman"/>
                <a:cs typeface="Times New Roman"/>
              </a:rPr>
              <a:t>. </a:t>
            </a:r>
          </a:p>
          <a:p>
            <a:pPr algn="just"/>
            <a:r>
              <a:rPr lang="en-US" sz="2400" b="1" dirty="0">
                <a:latin typeface="Times New Roman"/>
                <a:cs typeface="Times New Roman"/>
              </a:rPr>
              <a:t>Seas</a:t>
            </a:r>
            <a:r>
              <a:rPr lang="en-US" sz="2400" dirty="0">
                <a:latin typeface="Times New Roman"/>
                <a:cs typeface="Times New Roman"/>
              </a:rPr>
              <a:t> refer to short-period waves still being created by winds. </a:t>
            </a:r>
            <a:r>
              <a:rPr lang="en-US" sz="2400" b="1" dirty="0">
                <a:latin typeface="Times New Roman"/>
                <a:cs typeface="Times New Roman"/>
              </a:rPr>
              <a:t>Swells</a:t>
            </a:r>
            <a:r>
              <a:rPr lang="en-US" sz="2400" dirty="0">
                <a:latin typeface="Times New Roman"/>
                <a:cs typeface="Times New Roman"/>
              </a:rPr>
              <a:t> refer to waves that have moved out of the generating area. In general, swells are more regular waves with </a:t>
            </a:r>
            <a:r>
              <a:rPr lang="en-US" sz="2400" u="sng" dirty="0">
                <a:latin typeface="Times New Roman"/>
                <a:cs typeface="Times New Roman"/>
              </a:rPr>
              <a:t>well-defined long crests</a:t>
            </a:r>
            <a:r>
              <a:rPr lang="en-US" sz="2400" dirty="0">
                <a:latin typeface="Times New Roman"/>
                <a:cs typeface="Times New Roman"/>
              </a:rPr>
              <a:t> and relatively </a:t>
            </a:r>
            <a:r>
              <a:rPr lang="en-US" sz="2400" u="sng" dirty="0">
                <a:latin typeface="Times New Roman"/>
                <a:cs typeface="Times New Roman"/>
              </a:rPr>
              <a:t>long periods</a:t>
            </a:r>
            <a:r>
              <a:rPr lang="en-US" sz="2400" dirty="0">
                <a:latin typeface="Times New Roman"/>
                <a:cs typeface="Times New Roman"/>
              </a:rPr>
              <a:t>.</a:t>
            </a:r>
            <a:endParaRPr lang="it-IT" sz="2400" dirty="0">
              <a:latin typeface="Times New Roman"/>
              <a:cs typeface="Times New Roman"/>
            </a:endParaRPr>
          </a:p>
          <a:p>
            <a:pPr algn="just"/>
            <a:r>
              <a:rPr lang="en-US" sz="2400" i="1" dirty="0">
                <a:latin typeface="Times New Roman"/>
                <a:cs typeface="Times New Roman"/>
              </a:rPr>
              <a:t> </a:t>
            </a:r>
            <a:endParaRPr lang="it-IT" sz="2400" dirty="0">
              <a:latin typeface="Times New Roman"/>
              <a:cs typeface="Times New Roman"/>
            </a:endParaRPr>
          </a:p>
          <a:p>
            <a:pPr algn="just"/>
            <a:r>
              <a:rPr lang="en-US" sz="2400" dirty="0">
                <a:latin typeface="Times New Roman"/>
                <a:cs typeface="Times New Roman"/>
              </a:rPr>
              <a:t>The growth of wind-generated oceanic waves is not indefinite. The point when waves stop growing is termed a </a:t>
            </a:r>
            <a:r>
              <a:rPr lang="en-US" sz="2400" i="1" u="sng" dirty="0">
                <a:latin typeface="Times New Roman"/>
                <a:cs typeface="Times New Roman"/>
              </a:rPr>
              <a:t>fully developed sea </a:t>
            </a:r>
            <a:r>
              <a:rPr lang="en-US" sz="2400" dirty="0">
                <a:latin typeface="Times New Roman"/>
                <a:cs typeface="Times New Roman"/>
              </a:rPr>
              <a:t>condition, </a:t>
            </a:r>
            <a:r>
              <a:rPr lang="en-US" sz="2400" b="1" dirty="0">
                <a:latin typeface="Times New Roman"/>
                <a:cs typeface="Times New Roman"/>
              </a:rPr>
              <a:t>seas</a:t>
            </a:r>
            <a:r>
              <a:rPr lang="en-US" sz="2400" dirty="0">
                <a:latin typeface="Times New Roman"/>
                <a:cs typeface="Times New Roman"/>
              </a:rPr>
              <a:t> are short-crested and irregular and their periods are within the 3- 25 s range. Seas usually have shorter periods and lengths, and their surface appears much more </a:t>
            </a:r>
            <a:r>
              <a:rPr lang="en-US" sz="2400" u="sng" dirty="0">
                <a:latin typeface="Times New Roman"/>
                <a:cs typeface="Times New Roman"/>
              </a:rPr>
              <a:t>disturbed than for swells</a:t>
            </a:r>
            <a:r>
              <a:rPr lang="en-US" sz="2400" dirty="0">
                <a:latin typeface="Times New Roman"/>
                <a:cs typeface="Times New Roman"/>
              </a:rPr>
              <a:t>. </a:t>
            </a:r>
          </a:p>
          <a:p>
            <a:pPr algn="just"/>
            <a:r>
              <a:rPr lang="en-US" sz="2400" dirty="0">
                <a:latin typeface="Times New Roman"/>
                <a:cs typeface="Times New Roman"/>
              </a:rPr>
              <a:t>Waves assume a more orderly state with the appearance of definite crests and troughs when they are no longer under the influence of winds (</a:t>
            </a:r>
            <a:r>
              <a:rPr lang="en-US" sz="2400" b="1" dirty="0">
                <a:latin typeface="Times New Roman"/>
                <a:cs typeface="Times New Roman"/>
              </a:rPr>
              <a:t>swell</a:t>
            </a:r>
            <a:r>
              <a:rPr lang="en-US" sz="2400" dirty="0">
                <a:latin typeface="Times New Roman"/>
                <a:cs typeface="Times New Roman"/>
              </a:rPr>
              <a:t>).</a:t>
            </a:r>
            <a:endParaRPr lang="it-IT" sz="2400" dirty="0">
              <a:latin typeface="Times New Roman"/>
              <a:cs typeface="Times New Roman"/>
            </a:endParaRPr>
          </a:p>
        </p:txBody>
      </p:sp>
    </p:spTree>
    <p:extLst>
      <p:ext uri="{BB962C8B-B14F-4D97-AF65-F5344CB8AC3E}">
        <p14:creationId xmlns:p14="http://schemas.microsoft.com/office/powerpoint/2010/main" val="409442545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rma d'onda">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Forma d'onda.thmx</Template>
  <TotalTime>1541</TotalTime>
  <Words>1421</Words>
  <Application>Microsoft Macintosh PowerPoint</Application>
  <PresentationFormat>Presentazione su schermo (4:3)</PresentationFormat>
  <Paragraphs>58</Paragraphs>
  <Slides>13</Slides>
  <Notes>2</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13</vt:i4>
      </vt:variant>
    </vt:vector>
  </HeadingPairs>
  <TitlesOfParts>
    <vt:vector size="18" baseType="lpstr">
      <vt:lpstr>Calibri</vt:lpstr>
      <vt:lpstr>Candara</vt:lpstr>
      <vt:lpstr>Symbol</vt:lpstr>
      <vt:lpstr>Times New Roman</vt:lpstr>
      <vt:lpstr>Forma d'onda</vt:lpstr>
      <vt:lpstr>Impacts of disasters on coastal environments   </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Impacts of disasters on coastal environments   </dc:title>
  <dc:creator>Angela Celeste Taramasso</dc:creator>
  <cp:lastModifiedBy>Angela Celeste Taramasso</cp:lastModifiedBy>
  <cp:revision>101</cp:revision>
  <dcterms:created xsi:type="dcterms:W3CDTF">2018-08-06T13:46:55Z</dcterms:created>
  <dcterms:modified xsi:type="dcterms:W3CDTF">2024-09-29T14:40:37Z</dcterms:modified>
</cp:coreProperties>
</file>